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70" r:id="rId6"/>
    <p:sldId id="271" r:id="rId7"/>
    <p:sldId id="272" r:id="rId8"/>
    <p:sldId id="274" r:id="rId9"/>
    <p:sldId id="273" r:id="rId10"/>
    <p:sldId id="275" r:id="rId11"/>
    <p:sldId id="276" r:id="rId12"/>
    <p:sldId id="277" r:id="rId13"/>
    <p:sldId id="278" r:id="rId14"/>
    <p:sldId id="279" r:id="rId15"/>
    <p:sldId id="280" r:id="rId16"/>
    <p:sldId id="281" r:id="rId17"/>
    <p:sldId id="282" r:id="rId18"/>
    <p:sldId id="283" r:id="rId19"/>
    <p:sldId id="284" r:id="rId20"/>
    <p:sldId id="28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8" autoAdjust="0"/>
    <p:restoredTop sz="94660"/>
  </p:normalViewPr>
  <p:slideViewPr>
    <p:cSldViewPr snapToGrid="0">
      <p:cViewPr varScale="1">
        <p:scale>
          <a:sx n="114" d="100"/>
          <a:sy n="114" d="100"/>
        </p:scale>
        <p:origin x="108"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15D14-E654-4AFF-831F-35D322FFDA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37C07E-39F0-4DB0-8C94-69CEE217E9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3280D1-5D46-4D7D-8EB6-F3BFB6DFC0E3}"/>
              </a:ext>
            </a:extLst>
          </p:cNvPr>
          <p:cNvSpPr>
            <a:spLocks noGrp="1"/>
          </p:cNvSpPr>
          <p:nvPr>
            <p:ph type="dt" sz="half" idx="10"/>
          </p:nvPr>
        </p:nvSpPr>
        <p:spPr/>
        <p:txBody>
          <a:bodyPr/>
          <a:lstStyle/>
          <a:p>
            <a:fld id="{B01F2EF5-6291-4157-BB4F-D2E123639040}" type="datetimeFigureOut">
              <a:rPr lang="en-US" smtClean="0"/>
              <a:t>20-Dec-18</a:t>
            </a:fld>
            <a:endParaRPr lang="en-US"/>
          </a:p>
        </p:txBody>
      </p:sp>
      <p:sp>
        <p:nvSpPr>
          <p:cNvPr id="5" name="Footer Placeholder 4">
            <a:extLst>
              <a:ext uri="{FF2B5EF4-FFF2-40B4-BE49-F238E27FC236}">
                <a16:creationId xmlns:a16="http://schemas.microsoft.com/office/drawing/2014/main" id="{EDEED31B-210F-463A-AFD5-31B06607D1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261879-A4D2-40BA-B71B-D02757D9393B}"/>
              </a:ext>
            </a:extLst>
          </p:cNvPr>
          <p:cNvSpPr>
            <a:spLocks noGrp="1"/>
          </p:cNvSpPr>
          <p:nvPr>
            <p:ph type="sldNum" sz="quarter" idx="12"/>
          </p:nvPr>
        </p:nvSpPr>
        <p:spPr/>
        <p:txBody>
          <a:bodyPr/>
          <a:lstStyle/>
          <a:p>
            <a:fld id="{9356A3C1-ACE8-4655-8B20-89DB126055A5}" type="slidenum">
              <a:rPr lang="en-US" smtClean="0"/>
              <a:t>‹#›</a:t>
            </a:fld>
            <a:endParaRPr lang="en-US"/>
          </a:p>
        </p:txBody>
      </p:sp>
    </p:spTree>
    <p:extLst>
      <p:ext uri="{BB962C8B-B14F-4D97-AF65-F5344CB8AC3E}">
        <p14:creationId xmlns:p14="http://schemas.microsoft.com/office/powerpoint/2010/main" val="1754686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A5C8A-453F-4305-95C0-59D69F422C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CE78A3-DDF1-4ED4-8535-3112834EAF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6BEA43-6FFF-4C13-A41A-9B6B7E20EF1B}"/>
              </a:ext>
            </a:extLst>
          </p:cNvPr>
          <p:cNvSpPr>
            <a:spLocks noGrp="1"/>
          </p:cNvSpPr>
          <p:nvPr>
            <p:ph type="dt" sz="half" idx="10"/>
          </p:nvPr>
        </p:nvSpPr>
        <p:spPr/>
        <p:txBody>
          <a:bodyPr/>
          <a:lstStyle/>
          <a:p>
            <a:fld id="{B01F2EF5-6291-4157-BB4F-D2E123639040}" type="datetimeFigureOut">
              <a:rPr lang="en-US" smtClean="0"/>
              <a:t>20-Dec-18</a:t>
            </a:fld>
            <a:endParaRPr lang="en-US"/>
          </a:p>
        </p:txBody>
      </p:sp>
      <p:sp>
        <p:nvSpPr>
          <p:cNvPr id="5" name="Footer Placeholder 4">
            <a:extLst>
              <a:ext uri="{FF2B5EF4-FFF2-40B4-BE49-F238E27FC236}">
                <a16:creationId xmlns:a16="http://schemas.microsoft.com/office/drawing/2014/main" id="{B779853F-4D9E-4273-9236-F69F235A71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904609-1F6B-4B11-A2B0-F962CAA47B63}"/>
              </a:ext>
            </a:extLst>
          </p:cNvPr>
          <p:cNvSpPr>
            <a:spLocks noGrp="1"/>
          </p:cNvSpPr>
          <p:nvPr>
            <p:ph type="sldNum" sz="quarter" idx="12"/>
          </p:nvPr>
        </p:nvSpPr>
        <p:spPr/>
        <p:txBody>
          <a:bodyPr/>
          <a:lstStyle/>
          <a:p>
            <a:fld id="{9356A3C1-ACE8-4655-8B20-89DB126055A5}" type="slidenum">
              <a:rPr lang="en-US" smtClean="0"/>
              <a:t>‹#›</a:t>
            </a:fld>
            <a:endParaRPr lang="en-US"/>
          </a:p>
        </p:txBody>
      </p:sp>
    </p:spTree>
    <p:extLst>
      <p:ext uri="{BB962C8B-B14F-4D97-AF65-F5344CB8AC3E}">
        <p14:creationId xmlns:p14="http://schemas.microsoft.com/office/powerpoint/2010/main" val="2780960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E3C7BE-9A00-4F61-BAEC-0649A0427D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77BA7D-4249-4058-B244-2B3C4379B5D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1666F2-D037-4C34-B5B7-FDCD1E7BF96D}"/>
              </a:ext>
            </a:extLst>
          </p:cNvPr>
          <p:cNvSpPr>
            <a:spLocks noGrp="1"/>
          </p:cNvSpPr>
          <p:nvPr>
            <p:ph type="dt" sz="half" idx="10"/>
          </p:nvPr>
        </p:nvSpPr>
        <p:spPr/>
        <p:txBody>
          <a:bodyPr/>
          <a:lstStyle/>
          <a:p>
            <a:fld id="{B01F2EF5-6291-4157-BB4F-D2E123639040}" type="datetimeFigureOut">
              <a:rPr lang="en-US" smtClean="0"/>
              <a:t>20-Dec-18</a:t>
            </a:fld>
            <a:endParaRPr lang="en-US"/>
          </a:p>
        </p:txBody>
      </p:sp>
      <p:sp>
        <p:nvSpPr>
          <p:cNvPr id="5" name="Footer Placeholder 4">
            <a:extLst>
              <a:ext uri="{FF2B5EF4-FFF2-40B4-BE49-F238E27FC236}">
                <a16:creationId xmlns:a16="http://schemas.microsoft.com/office/drawing/2014/main" id="{1F2FF91E-CEC0-4700-81AC-100F35EE7D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3BD4E-0DE6-4046-BEDF-2006C784F1C3}"/>
              </a:ext>
            </a:extLst>
          </p:cNvPr>
          <p:cNvSpPr>
            <a:spLocks noGrp="1"/>
          </p:cNvSpPr>
          <p:nvPr>
            <p:ph type="sldNum" sz="quarter" idx="12"/>
          </p:nvPr>
        </p:nvSpPr>
        <p:spPr/>
        <p:txBody>
          <a:bodyPr/>
          <a:lstStyle/>
          <a:p>
            <a:fld id="{9356A3C1-ACE8-4655-8B20-89DB126055A5}" type="slidenum">
              <a:rPr lang="en-US" smtClean="0"/>
              <a:t>‹#›</a:t>
            </a:fld>
            <a:endParaRPr lang="en-US"/>
          </a:p>
        </p:txBody>
      </p:sp>
    </p:spTree>
    <p:extLst>
      <p:ext uri="{BB962C8B-B14F-4D97-AF65-F5344CB8AC3E}">
        <p14:creationId xmlns:p14="http://schemas.microsoft.com/office/powerpoint/2010/main" val="1751600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75FC3-2FC2-4533-B190-33CABDA31B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7EA53-4F8B-4728-BA7B-6D1D5D783BA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4BA988-F50A-47A3-A386-1FC471FBC7A1}"/>
              </a:ext>
            </a:extLst>
          </p:cNvPr>
          <p:cNvSpPr>
            <a:spLocks noGrp="1"/>
          </p:cNvSpPr>
          <p:nvPr>
            <p:ph type="dt" sz="half" idx="10"/>
          </p:nvPr>
        </p:nvSpPr>
        <p:spPr/>
        <p:txBody>
          <a:bodyPr/>
          <a:lstStyle/>
          <a:p>
            <a:fld id="{B01F2EF5-6291-4157-BB4F-D2E123639040}" type="datetimeFigureOut">
              <a:rPr lang="en-US" smtClean="0"/>
              <a:t>20-Dec-18</a:t>
            </a:fld>
            <a:endParaRPr lang="en-US"/>
          </a:p>
        </p:txBody>
      </p:sp>
      <p:sp>
        <p:nvSpPr>
          <p:cNvPr id="5" name="Footer Placeholder 4">
            <a:extLst>
              <a:ext uri="{FF2B5EF4-FFF2-40B4-BE49-F238E27FC236}">
                <a16:creationId xmlns:a16="http://schemas.microsoft.com/office/drawing/2014/main" id="{0055C733-BB5B-48EE-B43A-677A2B2F5D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5819E9-772C-4E7D-BA37-2A7205D8184A}"/>
              </a:ext>
            </a:extLst>
          </p:cNvPr>
          <p:cNvSpPr>
            <a:spLocks noGrp="1"/>
          </p:cNvSpPr>
          <p:nvPr>
            <p:ph type="sldNum" sz="quarter" idx="12"/>
          </p:nvPr>
        </p:nvSpPr>
        <p:spPr/>
        <p:txBody>
          <a:bodyPr/>
          <a:lstStyle/>
          <a:p>
            <a:fld id="{9356A3C1-ACE8-4655-8B20-89DB126055A5}" type="slidenum">
              <a:rPr lang="en-US" smtClean="0"/>
              <a:t>‹#›</a:t>
            </a:fld>
            <a:endParaRPr lang="en-US"/>
          </a:p>
        </p:txBody>
      </p:sp>
    </p:spTree>
    <p:extLst>
      <p:ext uri="{BB962C8B-B14F-4D97-AF65-F5344CB8AC3E}">
        <p14:creationId xmlns:p14="http://schemas.microsoft.com/office/powerpoint/2010/main" val="2392908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2A68-6185-4E9F-A273-4C0B9B2BCC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75A093-B0C0-4C66-8C43-89DD67CFE7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1CC787D-10F0-4D98-B39F-645B31A43C94}"/>
              </a:ext>
            </a:extLst>
          </p:cNvPr>
          <p:cNvSpPr>
            <a:spLocks noGrp="1"/>
          </p:cNvSpPr>
          <p:nvPr>
            <p:ph type="dt" sz="half" idx="10"/>
          </p:nvPr>
        </p:nvSpPr>
        <p:spPr/>
        <p:txBody>
          <a:bodyPr/>
          <a:lstStyle/>
          <a:p>
            <a:fld id="{B01F2EF5-6291-4157-BB4F-D2E123639040}" type="datetimeFigureOut">
              <a:rPr lang="en-US" smtClean="0"/>
              <a:t>20-Dec-18</a:t>
            </a:fld>
            <a:endParaRPr lang="en-US"/>
          </a:p>
        </p:txBody>
      </p:sp>
      <p:sp>
        <p:nvSpPr>
          <p:cNvPr id="5" name="Footer Placeholder 4">
            <a:extLst>
              <a:ext uri="{FF2B5EF4-FFF2-40B4-BE49-F238E27FC236}">
                <a16:creationId xmlns:a16="http://schemas.microsoft.com/office/drawing/2014/main" id="{144CCBAF-D3FD-4AD1-A683-D2442196C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E14D9F-6EAA-492F-B251-530698AD368B}"/>
              </a:ext>
            </a:extLst>
          </p:cNvPr>
          <p:cNvSpPr>
            <a:spLocks noGrp="1"/>
          </p:cNvSpPr>
          <p:nvPr>
            <p:ph type="sldNum" sz="quarter" idx="12"/>
          </p:nvPr>
        </p:nvSpPr>
        <p:spPr/>
        <p:txBody>
          <a:bodyPr/>
          <a:lstStyle/>
          <a:p>
            <a:fld id="{9356A3C1-ACE8-4655-8B20-89DB126055A5}" type="slidenum">
              <a:rPr lang="en-US" smtClean="0"/>
              <a:t>‹#›</a:t>
            </a:fld>
            <a:endParaRPr lang="en-US"/>
          </a:p>
        </p:txBody>
      </p:sp>
    </p:spTree>
    <p:extLst>
      <p:ext uri="{BB962C8B-B14F-4D97-AF65-F5344CB8AC3E}">
        <p14:creationId xmlns:p14="http://schemas.microsoft.com/office/powerpoint/2010/main" val="1243313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72158-66E2-4326-92BD-5DD67E3C46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B14DF3-BB9A-4794-B733-C7A7F2E8670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68B597-C155-4695-BD36-7D50E550A3C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558A33-1C84-4728-9841-37C95FF05379}"/>
              </a:ext>
            </a:extLst>
          </p:cNvPr>
          <p:cNvSpPr>
            <a:spLocks noGrp="1"/>
          </p:cNvSpPr>
          <p:nvPr>
            <p:ph type="dt" sz="half" idx="10"/>
          </p:nvPr>
        </p:nvSpPr>
        <p:spPr/>
        <p:txBody>
          <a:bodyPr/>
          <a:lstStyle/>
          <a:p>
            <a:fld id="{B01F2EF5-6291-4157-BB4F-D2E123639040}" type="datetimeFigureOut">
              <a:rPr lang="en-US" smtClean="0"/>
              <a:t>20-Dec-18</a:t>
            </a:fld>
            <a:endParaRPr lang="en-US"/>
          </a:p>
        </p:txBody>
      </p:sp>
      <p:sp>
        <p:nvSpPr>
          <p:cNvPr id="6" name="Footer Placeholder 5">
            <a:extLst>
              <a:ext uri="{FF2B5EF4-FFF2-40B4-BE49-F238E27FC236}">
                <a16:creationId xmlns:a16="http://schemas.microsoft.com/office/drawing/2014/main" id="{19A57690-C54D-4AB3-A1A8-00E52E489D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6B9258-B5F0-434C-AB71-67A705E37C13}"/>
              </a:ext>
            </a:extLst>
          </p:cNvPr>
          <p:cNvSpPr>
            <a:spLocks noGrp="1"/>
          </p:cNvSpPr>
          <p:nvPr>
            <p:ph type="sldNum" sz="quarter" idx="12"/>
          </p:nvPr>
        </p:nvSpPr>
        <p:spPr/>
        <p:txBody>
          <a:bodyPr/>
          <a:lstStyle/>
          <a:p>
            <a:fld id="{9356A3C1-ACE8-4655-8B20-89DB126055A5}" type="slidenum">
              <a:rPr lang="en-US" smtClean="0"/>
              <a:t>‹#›</a:t>
            </a:fld>
            <a:endParaRPr lang="en-US"/>
          </a:p>
        </p:txBody>
      </p:sp>
    </p:spTree>
    <p:extLst>
      <p:ext uri="{BB962C8B-B14F-4D97-AF65-F5344CB8AC3E}">
        <p14:creationId xmlns:p14="http://schemas.microsoft.com/office/powerpoint/2010/main" val="2878727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BEC3E-0C08-446A-81F4-1DEBE82938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76D797-66F9-465E-A311-EDD6A3C721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6145F07-C7C0-419C-98A1-A9EFD5A59F6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E920C4-6211-4948-BF9D-627326F50D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2BF6BDE-C930-44F4-B52D-854F4C3D809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BE050B-9B85-4D9E-8EE9-F754D43158D8}"/>
              </a:ext>
            </a:extLst>
          </p:cNvPr>
          <p:cNvSpPr>
            <a:spLocks noGrp="1"/>
          </p:cNvSpPr>
          <p:nvPr>
            <p:ph type="dt" sz="half" idx="10"/>
          </p:nvPr>
        </p:nvSpPr>
        <p:spPr/>
        <p:txBody>
          <a:bodyPr/>
          <a:lstStyle/>
          <a:p>
            <a:fld id="{B01F2EF5-6291-4157-BB4F-D2E123639040}" type="datetimeFigureOut">
              <a:rPr lang="en-US" smtClean="0"/>
              <a:t>20-Dec-18</a:t>
            </a:fld>
            <a:endParaRPr lang="en-US"/>
          </a:p>
        </p:txBody>
      </p:sp>
      <p:sp>
        <p:nvSpPr>
          <p:cNvPr id="8" name="Footer Placeholder 7">
            <a:extLst>
              <a:ext uri="{FF2B5EF4-FFF2-40B4-BE49-F238E27FC236}">
                <a16:creationId xmlns:a16="http://schemas.microsoft.com/office/drawing/2014/main" id="{8399312A-F518-497E-AFFD-C4E55E3DF7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2A7F33-88CD-427C-B807-78F689950DD4}"/>
              </a:ext>
            </a:extLst>
          </p:cNvPr>
          <p:cNvSpPr>
            <a:spLocks noGrp="1"/>
          </p:cNvSpPr>
          <p:nvPr>
            <p:ph type="sldNum" sz="quarter" idx="12"/>
          </p:nvPr>
        </p:nvSpPr>
        <p:spPr/>
        <p:txBody>
          <a:bodyPr/>
          <a:lstStyle/>
          <a:p>
            <a:fld id="{9356A3C1-ACE8-4655-8B20-89DB126055A5}" type="slidenum">
              <a:rPr lang="en-US" smtClean="0"/>
              <a:t>‹#›</a:t>
            </a:fld>
            <a:endParaRPr lang="en-US"/>
          </a:p>
        </p:txBody>
      </p:sp>
    </p:spTree>
    <p:extLst>
      <p:ext uri="{BB962C8B-B14F-4D97-AF65-F5344CB8AC3E}">
        <p14:creationId xmlns:p14="http://schemas.microsoft.com/office/powerpoint/2010/main" val="3558263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41837-5FF1-4084-B000-3F9CCD6163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E9E254-DDE8-45C4-8465-F2E4071DC762}"/>
              </a:ext>
            </a:extLst>
          </p:cNvPr>
          <p:cNvSpPr>
            <a:spLocks noGrp="1"/>
          </p:cNvSpPr>
          <p:nvPr>
            <p:ph type="dt" sz="half" idx="10"/>
          </p:nvPr>
        </p:nvSpPr>
        <p:spPr/>
        <p:txBody>
          <a:bodyPr/>
          <a:lstStyle/>
          <a:p>
            <a:fld id="{B01F2EF5-6291-4157-BB4F-D2E123639040}" type="datetimeFigureOut">
              <a:rPr lang="en-US" smtClean="0"/>
              <a:t>20-Dec-18</a:t>
            </a:fld>
            <a:endParaRPr lang="en-US"/>
          </a:p>
        </p:txBody>
      </p:sp>
      <p:sp>
        <p:nvSpPr>
          <p:cNvPr id="4" name="Footer Placeholder 3">
            <a:extLst>
              <a:ext uri="{FF2B5EF4-FFF2-40B4-BE49-F238E27FC236}">
                <a16:creationId xmlns:a16="http://schemas.microsoft.com/office/drawing/2014/main" id="{065801D6-AD62-4EFD-BED3-6FA6B815A1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7751B4-7074-4198-A97C-31CDA399B3C9}"/>
              </a:ext>
            </a:extLst>
          </p:cNvPr>
          <p:cNvSpPr>
            <a:spLocks noGrp="1"/>
          </p:cNvSpPr>
          <p:nvPr>
            <p:ph type="sldNum" sz="quarter" idx="12"/>
          </p:nvPr>
        </p:nvSpPr>
        <p:spPr/>
        <p:txBody>
          <a:bodyPr/>
          <a:lstStyle/>
          <a:p>
            <a:fld id="{9356A3C1-ACE8-4655-8B20-89DB126055A5}" type="slidenum">
              <a:rPr lang="en-US" smtClean="0"/>
              <a:t>‹#›</a:t>
            </a:fld>
            <a:endParaRPr lang="en-US"/>
          </a:p>
        </p:txBody>
      </p:sp>
    </p:spTree>
    <p:extLst>
      <p:ext uri="{BB962C8B-B14F-4D97-AF65-F5344CB8AC3E}">
        <p14:creationId xmlns:p14="http://schemas.microsoft.com/office/powerpoint/2010/main" val="3598606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098C06-52DE-445E-BD3A-A5C4703B5DDF}"/>
              </a:ext>
            </a:extLst>
          </p:cNvPr>
          <p:cNvSpPr>
            <a:spLocks noGrp="1"/>
          </p:cNvSpPr>
          <p:nvPr>
            <p:ph type="dt" sz="half" idx="10"/>
          </p:nvPr>
        </p:nvSpPr>
        <p:spPr/>
        <p:txBody>
          <a:bodyPr/>
          <a:lstStyle/>
          <a:p>
            <a:fld id="{B01F2EF5-6291-4157-BB4F-D2E123639040}" type="datetimeFigureOut">
              <a:rPr lang="en-US" smtClean="0"/>
              <a:t>20-Dec-18</a:t>
            </a:fld>
            <a:endParaRPr lang="en-US"/>
          </a:p>
        </p:txBody>
      </p:sp>
      <p:sp>
        <p:nvSpPr>
          <p:cNvPr id="3" name="Footer Placeholder 2">
            <a:extLst>
              <a:ext uri="{FF2B5EF4-FFF2-40B4-BE49-F238E27FC236}">
                <a16:creationId xmlns:a16="http://schemas.microsoft.com/office/drawing/2014/main" id="{F61ADD53-E0CC-4FBF-B55D-69481B5556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9CF8E1-81F8-4BDE-AFB3-2911D374E356}"/>
              </a:ext>
            </a:extLst>
          </p:cNvPr>
          <p:cNvSpPr>
            <a:spLocks noGrp="1"/>
          </p:cNvSpPr>
          <p:nvPr>
            <p:ph type="sldNum" sz="quarter" idx="12"/>
          </p:nvPr>
        </p:nvSpPr>
        <p:spPr/>
        <p:txBody>
          <a:bodyPr/>
          <a:lstStyle/>
          <a:p>
            <a:fld id="{9356A3C1-ACE8-4655-8B20-89DB126055A5}" type="slidenum">
              <a:rPr lang="en-US" smtClean="0"/>
              <a:t>‹#›</a:t>
            </a:fld>
            <a:endParaRPr lang="en-US"/>
          </a:p>
        </p:txBody>
      </p:sp>
    </p:spTree>
    <p:extLst>
      <p:ext uri="{BB962C8B-B14F-4D97-AF65-F5344CB8AC3E}">
        <p14:creationId xmlns:p14="http://schemas.microsoft.com/office/powerpoint/2010/main" val="415144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AF737-6633-4B7E-BDC2-52E89C4452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2D28CF-3E40-4DA1-B2A3-59CE3394FA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FD43DD-DEDB-47FE-AD5F-C5E0EB59B5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9542A0-ADCE-4093-9ADD-27C6E00D2471}"/>
              </a:ext>
            </a:extLst>
          </p:cNvPr>
          <p:cNvSpPr>
            <a:spLocks noGrp="1"/>
          </p:cNvSpPr>
          <p:nvPr>
            <p:ph type="dt" sz="half" idx="10"/>
          </p:nvPr>
        </p:nvSpPr>
        <p:spPr/>
        <p:txBody>
          <a:bodyPr/>
          <a:lstStyle/>
          <a:p>
            <a:fld id="{B01F2EF5-6291-4157-BB4F-D2E123639040}" type="datetimeFigureOut">
              <a:rPr lang="en-US" smtClean="0"/>
              <a:t>20-Dec-18</a:t>
            </a:fld>
            <a:endParaRPr lang="en-US"/>
          </a:p>
        </p:txBody>
      </p:sp>
      <p:sp>
        <p:nvSpPr>
          <p:cNvPr id="6" name="Footer Placeholder 5">
            <a:extLst>
              <a:ext uri="{FF2B5EF4-FFF2-40B4-BE49-F238E27FC236}">
                <a16:creationId xmlns:a16="http://schemas.microsoft.com/office/drawing/2014/main" id="{AA341116-BE1C-4391-B908-8F45AFC8F4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3A3855-2B42-4362-A1EB-115D7256CFD9}"/>
              </a:ext>
            </a:extLst>
          </p:cNvPr>
          <p:cNvSpPr>
            <a:spLocks noGrp="1"/>
          </p:cNvSpPr>
          <p:nvPr>
            <p:ph type="sldNum" sz="quarter" idx="12"/>
          </p:nvPr>
        </p:nvSpPr>
        <p:spPr/>
        <p:txBody>
          <a:bodyPr/>
          <a:lstStyle/>
          <a:p>
            <a:fld id="{9356A3C1-ACE8-4655-8B20-89DB126055A5}" type="slidenum">
              <a:rPr lang="en-US" smtClean="0"/>
              <a:t>‹#›</a:t>
            </a:fld>
            <a:endParaRPr lang="en-US"/>
          </a:p>
        </p:txBody>
      </p:sp>
    </p:spTree>
    <p:extLst>
      <p:ext uri="{BB962C8B-B14F-4D97-AF65-F5344CB8AC3E}">
        <p14:creationId xmlns:p14="http://schemas.microsoft.com/office/powerpoint/2010/main" val="2934603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24C85-03D0-440A-8B5A-1F93B9A0C3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C4DB2A-24A6-4E79-A9EE-88B868648C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892572-AC97-41D8-8B0C-F3565A72C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28E9BB-AB18-4716-BD2C-848AF1D48D31}"/>
              </a:ext>
            </a:extLst>
          </p:cNvPr>
          <p:cNvSpPr>
            <a:spLocks noGrp="1"/>
          </p:cNvSpPr>
          <p:nvPr>
            <p:ph type="dt" sz="half" idx="10"/>
          </p:nvPr>
        </p:nvSpPr>
        <p:spPr/>
        <p:txBody>
          <a:bodyPr/>
          <a:lstStyle/>
          <a:p>
            <a:fld id="{B01F2EF5-6291-4157-BB4F-D2E123639040}" type="datetimeFigureOut">
              <a:rPr lang="en-US" smtClean="0"/>
              <a:t>20-Dec-18</a:t>
            </a:fld>
            <a:endParaRPr lang="en-US"/>
          </a:p>
        </p:txBody>
      </p:sp>
      <p:sp>
        <p:nvSpPr>
          <p:cNvPr id="6" name="Footer Placeholder 5">
            <a:extLst>
              <a:ext uri="{FF2B5EF4-FFF2-40B4-BE49-F238E27FC236}">
                <a16:creationId xmlns:a16="http://schemas.microsoft.com/office/drawing/2014/main" id="{AE95E92C-D8D8-472F-ABCF-043414DC97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13BC3C-3DD1-485F-8793-2BBCEDB626F4}"/>
              </a:ext>
            </a:extLst>
          </p:cNvPr>
          <p:cNvSpPr>
            <a:spLocks noGrp="1"/>
          </p:cNvSpPr>
          <p:nvPr>
            <p:ph type="sldNum" sz="quarter" idx="12"/>
          </p:nvPr>
        </p:nvSpPr>
        <p:spPr/>
        <p:txBody>
          <a:bodyPr/>
          <a:lstStyle/>
          <a:p>
            <a:fld id="{9356A3C1-ACE8-4655-8B20-89DB126055A5}" type="slidenum">
              <a:rPr lang="en-US" smtClean="0"/>
              <a:t>‹#›</a:t>
            </a:fld>
            <a:endParaRPr lang="en-US"/>
          </a:p>
        </p:txBody>
      </p:sp>
    </p:spTree>
    <p:extLst>
      <p:ext uri="{BB962C8B-B14F-4D97-AF65-F5344CB8AC3E}">
        <p14:creationId xmlns:p14="http://schemas.microsoft.com/office/powerpoint/2010/main" val="3906209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430714-F3E8-4988-A269-C5BBA4DBCC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D95828-FF47-4CA7-856A-C792867BD6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15CF17-5109-45B3-BA67-F1311D7B64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F2EF5-6291-4157-BB4F-D2E123639040}" type="datetimeFigureOut">
              <a:rPr lang="en-US" smtClean="0"/>
              <a:t>20-Dec-18</a:t>
            </a:fld>
            <a:endParaRPr lang="en-US"/>
          </a:p>
        </p:txBody>
      </p:sp>
      <p:sp>
        <p:nvSpPr>
          <p:cNvPr id="5" name="Footer Placeholder 4">
            <a:extLst>
              <a:ext uri="{FF2B5EF4-FFF2-40B4-BE49-F238E27FC236}">
                <a16:creationId xmlns:a16="http://schemas.microsoft.com/office/drawing/2014/main" id="{B1579929-2DD3-40F4-A32F-0A9E521625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B4A9A6-EE85-4A79-87C5-CBB1E24DCD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56A3C1-ACE8-4655-8B20-89DB126055A5}" type="slidenum">
              <a:rPr lang="en-US" smtClean="0"/>
              <a:t>‹#›</a:t>
            </a:fld>
            <a:endParaRPr lang="en-US"/>
          </a:p>
        </p:txBody>
      </p:sp>
    </p:spTree>
    <p:extLst>
      <p:ext uri="{BB962C8B-B14F-4D97-AF65-F5344CB8AC3E}">
        <p14:creationId xmlns:p14="http://schemas.microsoft.com/office/powerpoint/2010/main" val="4015098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5.xml"/><Relationship Id="rId3" Type="http://schemas.openxmlformats.org/officeDocument/2006/relationships/slide" Target="slide2.xml"/><Relationship Id="rId7" Type="http://schemas.openxmlformats.org/officeDocument/2006/relationships/slide" Target="slide8.xml"/><Relationship Id="rId12" Type="http://schemas.openxmlformats.org/officeDocument/2006/relationships/slide" Target="slide12.xml"/><Relationship Id="rId17" Type="http://schemas.openxmlformats.org/officeDocument/2006/relationships/slide" Target="slide19.xml"/><Relationship Id="rId2" Type="http://schemas.openxmlformats.org/officeDocument/2006/relationships/image" Target="../media/image1.png"/><Relationship Id="rId16" Type="http://schemas.openxmlformats.org/officeDocument/2006/relationships/slide" Target="slide18.xml"/><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slide" Target="slide14.xml"/><Relationship Id="rId5" Type="http://schemas.openxmlformats.org/officeDocument/2006/relationships/slide" Target="slide6.xml"/><Relationship Id="rId15" Type="http://schemas.openxmlformats.org/officeDocument/2006/relationships/slide" Target="slide17.xml"/><Relationship Id="rId10" Type="http://schemas.openxmlformats.org/officeDocument/2006/relationships/slide" Target="slide11.xml"/><Relationship Id="rId4" Type="http://schemas.openxmlformats.org/officeDocument/2006/relationships/slide" Target="slide4.xml"/><Relationship Id="rId9" Type="http://schemas.openxmlformats.org/officeDocument/2006/relationships/slide" Target="slide10.xml"/><Relationship Id="rId14" Type="http://schemas.openxmlformats.org/officeDocument/2006/relationships/slide" Target="slide16.xml"/></Relationships>
</file>

<file path=ppt/slides/_rels/slide10.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11.xml"/><Relationship Id="rId7" Type="http://schemas.openxmlformats.org/officeDocument/2006/relationships/slide" Target="slide16.xml"/><Relationship Id="rId12" Type="http://schemas.openxmlformats.org/officeDocument/2006/relationships/slide" Target="slide1.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slide" Target="slide15.xml"/><Relationship Id="rId11" Type="http://schemas.openxmlformats.org/officeDocument/2006/relationships/image" Target="../media/image10.jpg"/><Relationship Id="rId5" Type="http://schemas.openxmlformats.org/officeDocument/2006/relationships/slide" Target="slide12.xml"/><Relationship Id="rId10" Type="http://schemas.openxmlformats.org/officeDocument/2006/relationships/slide" Target="slide19.xml"/><Relationship Id="rId4" Type="http://schemas.openxmlformats.org/officeDocument/2006/relationships/slide" Target="slide14.xml"/><Relationship Id="rId9" Type="http://schemas.openxmlformats.org/officeDocument/2006/relationships/slide" Target="slide18.xml"/></Relationships>
</file>

<file path=ppt/slides/_rels/slide11.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10.xml"/><Relationship Id="rId7" Type="http://schemas.openxmlformats.org/officeDocument/2006/relationships/slide" Target="slide16.xml"/><Relationship Id="rId12" Type="http://schemas.openxmlformats.org/officeDocument/2006/relationships/slide" Target="slide1.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slide" Target="slide15.xml"/><Relationship Id="rId11" Type="http://schemas.openxmlformats.org/officeDocument/2006/relationships/image" Target="../media/image11.jpg"/><Relationship Id="rId5" Type="http://schemas.openxmlformats.org/officeDocument/2006/relationships/slide" Target="slide12.xml"/><Relationship Id="rId10" Type="http://schemas.openxmlformats.org/officeDocument/2006/relationships/slide" Target="slide19.xml"/><Relationship Id="rId4" Type="http://schemas.openxmlformats.org/officeDocument/2006/relationships/slide" Target="slide14.xml"/><Relationship Id="rId9" Type="http://schemas.openxmlformats.org/officeDocument/2006/relationships/slide" Target="slide18.xml"/></Relationships>
</file>

<file path=ppt/slides/_rels/slide12.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10.xml"/><Relationship Id="rId7" Type="http://schemas.openxmlformats.org/officeDocument/2006/relationships/slide" Target="slide16.xml"/><Relationship Id="rId12" Type="http://schemas.openxmlformats.org/officeDocument/2006/relationships/slide" Target="slide1.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slide" Target="slide15.xml"/><Relationship Id="rId11" Type="http://schemas.openxmlformats.org/officeDocument/2006/relationships/image" Target="../media/image12.jpg"/><Relationship Id="rId5" Type="http://schemas.openxmlformats.org/officeDocument/2006/relationships/slide" Target="slide14.xml"/><Relationship Id="rId10" Type="http://schemas.openxmlformats.org/officeDocument/2006/relationships/slide" Target="slide19.xml"/><Relationship Id="rId4" Type="http://schemas.openxmlformats.org/officeDocument/2006/relationships/slide" Target="slide11.xml"/><Relationship Id="rId9" Type="http://schemas.openxmlformats.org/officeDocument/2006/relationships/slide" Target="slide18.xml"/></Relationships>
</file>

<file path=ppt/slides/_rels/slide13.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10.xml"/><Relationship Id="rId7" Type="http://schemas.openxmlformats.org/officeDocument/2006/relationships/slide" Target="slide15.xml"/><Relationship Id="rId12" Type="http://schemas.openxmlformats.org/officeDocument/2006/relationships/slide" Target="slide1.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19.xml"/><Relationship Id="rId5" Type="http://schemas.openxmlformats.org/officeDocument/2006/relationships/slide" Target="slide14.xml"/><Relationship Id="rId10" Type="http://schemas.openxmlformats.org/officeDocument/2006/relationships/slide" Target="slide18.xml"/><Relationship Id="rId4" Type="http://schemas.openxmlformats.org/officeDocument/2006/relationships/slide" Target="slide11.xml"/><Relationship Id="rId9" Type="http://schemas.openxmlformats.org/officeDocument/2006/relationships/slide" Target="slide17.xml"/></Relationships>
</file>

<file path=ppt/slides/_rels/slide14.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11.xml"/><Relationship Id="rId7" Type="http://schemas.openxmlformats.org/officeDocument/2006/relationships/slide" Target="slide17.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slide" Target="slide16.xml"/><Relationship Id="rId11" Type="http://schemas.openxmlformats.org/officeDocument/2006/relationships/slide" Target="slide1.xml"/><Relationship Id="rId5" Type="http://schemas.openxmlformats.org/officeDocument/2006/relationships/slide" Target="slide15.xml"/><Relationship Id="rId10" Type="http://schemas.openxmlformats.org/officeDocument/2006/relationships/image" Target="../media/image13.jpg"/><Relationship Id="rId4" Type="http://schemas.openxmlformats.org/officeDocument/2006/relationships/slide" Target="slide12.xml"/><Relationship Id="rId9" Type="http://schemas.openxmlformats.org/officeDocument/2006/relationships/slide" Target="slide19.xml"/></Relationships>
</file>

<file path=ppt/slides/_rels/slide15.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10.xml"/><Relationship Id="rId7" Type="http://schemas.openxmlformats.org/officeDocument/2006/relationships/slide" Target="slide16.xml"/><Relationship Id="rId12" Type="http://schemas.openxmlformats.org/officeDocument/2006/relationships/slide" Target="slide1.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image" Target="../media/image14.gif"/><Relationship Id="rId5" Type="http://schemas.openxmlformats.org/officeDocument/2006/relationships/slide" Target="slide14.xml"/><Relationship Id="rId10" Type="http://schemas.openxmlformats.org/officeDocument/2006/relationships/slide" Target="slide19.xml"/><Relationship Id="rId4" Type="http://schemas.openxmlformats.org/officeDocument/2006/relationships/slide" Target="slide11.xml"/><Relationship Id="rId9" Type="http://schemas.openxmlformats.org/officeDocument/2006/relationships/slide" Target="slide18.xml"/></Relationships>
</file>

<file path=ppt/slides/_rels/slide16.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10.xml"/><Relationship Id="rId7" Type="http://schemas.openxmlformats.org/officeDocument/2006/relationships/slide" Target="slide15.xml"/><Relationship Id="rId12" Type="http://schemas.openxmlformats.org/officeDocument/2006/relationships/slide" Target="slide1.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image" Target="../media/image15.jpg"/><Relationship Id="rId5" Type="http://schemas.openxmlformats.org/officeDocument/2006/relationships/slide" Target="slide14.xml"/><Relationship Id="rId10" Type="http://schemas.openxmlformats.org/officeDocument/2006/relationships/slide" Target="slide19.xml"/><Relationship Id="rId4" Type="http://schemas.openxmlformats.org/officeDocument/2006/relationships/slide" Target="slide11.xml"/><Relationship Id="rId9" Type="http://schemas.openxmlformats.org/officeDocument/2006/relationships/slide" Target="slide18.xml"/></Relationships>
</file>

<file path=ppt/slides/_rels/slide17.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10.xml"/><Relationship Id="rId7" Type="http://schemas.openxmlformats.org/officeDocument/2006/relationships/slide" Target="slide15.xml"/><Relationship Id="rId12" Type="http://schemas.openxmlformats.org/officeDocument/2006/relationships/slide" Target="slide1.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image" Target="../media/image16.jpg"/><Relationship Id="rId5" Type="http://schemas.openxmlformats.org/officeDocument/2006/relationships/slide" Target="slide14.xml"/><Relationship Id="rId10" Type="http://schemas.openxmlformats.org/officeDocument/2006/relationships/slide" Target="slide19.xml"/><Relationship Id="rId4" Type="http://schemas.openxmlformats.org/officeDocument/2006/relationships/slide" Target="slide11.xml"/><Relationship Id="rId9" Type="http://schemas.openxmlformats.org/officeDocument/2006/relationships/slide" Target="slide18.xml"/></Relationships>
</file>

<file path=ppt/slides/_rels/slide18.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10.xml"/><Relationship Id="rId7" Type="http://schemas.openxmlformats.org/officeDocument/2006/relationships/slide" Target="slide15.xml"/><Relationship Id="rId12" Type="http://schemas.openxmlformats.org/officeDocument/2006/relationships/slide" Target="slide1.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image" Target="../media/image11.jpg"/><Relationship Id="rId5" Type="http://schemas.openxmlformats.org/officeDocument/2006/relationships/slide" Target="slide14.xml"/><Relationship Id="rId10" Type="http://schemas.openxmlformats.org/officeDocument/2006/relationships/slide" Target="slide19.xml"/><Relationship Id="rId4" Type="http://schemas.openxmlformats.org/officeDocument/2006/relationships/slide" Target="slide11.xml"/><Relationship Id="rId9" Type="http://schemas.openxmlformats.org/officeDocument/2006/relationships/slide" Target="slide17.xml"/></Relationships>
</file>

<file path=ppt/slides/_rels/slide19.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10.xml"/><Relationship Id="rId7" Type="http://schemas.openxmlformats.org/officeDocument/2006/relationships/slide" Target="slide15.xml"/><Relationship Id="rId12" Type="http://schemas.openxmlformats.org/officeDocument/2006/relationships/slide" Target="slide1.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image" Target="../media/image11.jpg"/><Relationship Id="rId5" Type="http://schemas.openxmlformats.org/officeDocument/2006/relationships/slide" Target="slide14.xml"/><Relationship Id="rId10" Type="http://schemas.openxmlformats.org/officeDocument/2006/relationships/slide" Target="slide18.xml"/><Relationship Id="rId4" Type="http://schemas.openxmlformats.org/officeDocument/2006/relationships/slide" Target="slide11.xml"/><Relationship Id="rId9" Type="http://schemas.openxmlformats.org/officeDocument/2006/relationships/slide" Target="slide17.xml"/></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1.xml"/><Relationship Id="rId3" Type="http://schemas.openxmlformats.org/officeDocument/2006/relationships/slide" Target="slide3.xml"/><Relationship Id="rId7" Type="http://schemas.openxmlformats.org/officeDocument/2006/relationships/slide" Target="slide15.xml"/><Relationship Id="rId12"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19.xml"/><Relationship Id="rId5" Type="http://schemas.openxmlformats.org/officeDocument/2006/relationships/slide" Target="slide14.xml"/><Relationship Id="rId10" Type="http://schemas.openxmlformats.org/officeDocument/2006/relationships/slide" Target="slide18.xml"/><Relationship Id="rId4" Type="http://schemas.openxmlformats.org/officeDocument/2006/relationships/slide" Target="slide10.xml"/><Relationship Id="rId9" Type="http://schemas.openxmlformats.org/officeDocument/2006/relationships/slide" Target="slide1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10.xml"/><Relationship Id="rId7" Type="http://schemas.openxmlformats.org/officeDocument/2006/relationships/slide" Target="slide15.xml"/><Relationship Id="rId12" Type="http://schemas.openxmlformats.org/officeDocument/2006/relationships/slide" Target="slide1.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19.xml"/><Relationship Id="rId5" Type="http://schemas.openxmlformats.org/officeDocument/2006/relationships/slide" Target="slide14.xml"/><Relationship Id="rId10" Type="http://schemas.openxmlformats.org/officeDocument/2006/relationships/slide" Target="slide18.xml"/><Relationship Id="rId4" Type="http://schemas.openxmlformats.org/officeDocument/2006/relationships/slide" Target="slide11.xml"/><Relationship Id="rId9" Type="http://schemas.openxmlformats.org/officeDocument/2006/relationships/slide" Target="slide17.xml"/></Relationships>
</file>

<file path=ppt/slides/_rels/slide4.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19.xml"/><Relationship Id="rId3" Type="http://schemas.openxmlformats.org/officeDocument/2006/relationships/image" Target="../media/image4.emf"/><Relationship Id="rId7" Type="http://schemas.openxmlformats.org/officeDocument/2006/relationships/slide" Target="slide14.xml"/><Relationship Id="rId12" Type="http://schemas.openxmlformats.org/officeDocument/2006/relationships/slide" Target="slide18.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slide" Target="slide11.xml"/><Relationship Id="rId11" Type="http://schemas.openxmlformats.org/officeDocument/2006/relationships/slide" Target="slide17.xml"/><Relationship Id="rId5" Type="http://schemas.openxmlformats.org/officeDocument/2006/relationships/slide" Target="slide10.xml"/><Relationship Id="rId15" Type="http://schemas.openxmlformats.org/officeDocument/2006/relationships/slide" Target="slide1.xml"/><Relationship Id="rId10" Type="http://schemas.openxmlformats.org/officeDocument/2006/relationships/slide" Target="slide16.xml"/><Relationship Id="rId4" Type="http://schemas.openxmlformats.org/officeDocument/2006/relationships/slide" Target="slide5.xml"/><Relationship Id="rId9" Type="http://schemas.openxmlformats.org/officeDocument/2006/relationships/slide" Target="slide15.xml"/><Relationship Id="rId1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10.xml"/><Relationship Id="rId7" Type="http://schemas.openxmlformats.org/officeDocument/2006/relationships/slide" Target="slide15.xml"/><Relationship Id="rId12" Type="http://schemas.openxmlformats.org/officeDocument/2006/relationships/slide" Target="slide1.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19.xml"/><Relationship Id="rId5" Type="http://schemas.openxmlformats.org/officeDocument/2006/relationships/slide" Target="slide14.xml"/><Relationship Id="rId10" Type="http://schemas.openxmlformats.org/officeDocument/2006/relationships/slide" Target="slide18.xml"/><Relationship Id="rId4" Type="http://schemas.openxmlformats.org/officeDocument/2006/relationships/slide" Target="slide11.xml"/><Relationship Id="rId9" Type="http://schemas.openxmlformats.org/officeDocument/2006/relationships/slide" Target="slide17.xml"/></Relationships>
</file>

<file path=ppt/slides/_rels/slide6.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1.xml"/><Relationship Id="rId3" Type="http://schemas.openxmlformats.org/officeDocument/2006/relationships/slide" Target="slide10.xml"/><Relationship Id="rId7" Type="http://schemas.openxmlformats.org/officeDocument/2006/relationships/slide" Target="slide15.xml"/><Relationship Id="rId12"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19.xml"/><Relationship Id="rId5" Type="http://schemas.openxmlformats.org/officeDocument/2006/relationships/slide" Target="slide14.xml"/><Relationship Id="rId10" Type="http://schemas.openxmlformats.org/officeDocument/2006/relationships/slide" Target="slide18.xml"/><Relationship Id="rId4" Type="http://schemas.openxmlformats.org/officeDocument/2006/relationships/slide" Target="slide11.xml"/><Relationship Id="rId9" Type="http://schemas.openxmlformats.org/officeDocument/2006/relationships/slide" Target="slide17.xml"/></Relationships>
</file>

<file path=ppt/slides/_rels/slide7.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1.xml"/><Relationship Id="rId3" Type="http://schemas.openxmlformats.org/officeDocument/2006/relationships/slide" Target="slide10.xml"/><Relationship Id="rId7" Type="http://schemas.openxmlformats.org/officeDocument/2006/relationships/slide" Target="slide15.xml"/><Relationship Id="rId12"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19.xml"/><Relationship Id="rId5" Type="http://schemas.openxmlformats.org/officeDocument/2006/relationships/slide" Target="slide14.xml"/><Relationship Id="rId10" Type="http://schemas.openxmlformats.org/officeDocument/2006/relationships/slide" Target="slide18.xml"/><Relationship Id="rId4" Type="http://schemas.openxmlformats.org/officeDocument/2006/relationships/slide" Target="slide11.xml"/><Relationship Id="rId9" Type="http://schemas.openxmlformats.org/officeDocument/2006/relationships/slide" Target="slide17.xml"/></Relationships>
</file>

<file path=ppt/slides/_rels/slide8.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1.xml"/><Relationship Id="rId3" Type="http://schemas.openxmlformats.org/officeDocument/2006/relationships/slide" Target="slide10.xml"/><Relationship Id="rId7" Type="http://schemas.openxmlformats.org/officeDocument/2006/relationships/slide" Target="slide15.xml"/><Relationship Id="rId12"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19.xml"/><Relationship Id="rId5" Type="http://schemas.openxmlformats.org/officeDocument/2006/relationships/slide" Target="slide14.xml"/><Relationship Id="rId10" Type="http://schemas.openxmlformats.org/officeDocument/2006/relationships/slide" Target="slide18.xml"/><Relationship Id="rId4" Type="http://schemas.openxmlformats.org/officeDocument/2006/relationships/slide" Target="slide11.xml"/><Relationship Id="rId9" Type="http://schemas.openxmlformats.org/officeDocument/2006/relationships/slide" Target="slide17.xml"/></Relationships>
</file>

<file path=ppt/slides/_rels/slide9.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1.xml"/><Relationship Id="rId3" Type="http://schemas.openxmlformats.org/officeDocument/2006/relationships/slide" Target="slide10.xml"/><Relationship Id="rId7" Type="http://schemas.openxmlformats.org/officeDocument/2006/relationships/slide" Target="slide15.xml"/><Relationship Id="rId12"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19.xml"/><Relationship Id="rId5" Type="http://schemas.openxmlformats.org/officeDocument/2006/relationships/slide" Target="slide14.xml"/><Relationship Id="rId10" Type="http://schemas.openxmlformats.org/officeDocument/2006/relationships/slide" Target="slide18.xml"/><Relationship Id="rId4" Type="http://schemas.openxmlformats.org/officeDocument/2006/relationships/slide" Target="slide11.xml"/><Relationship Id="rId9" Type="http://schemas.openxmlformats.org/officeDocument/2006/relationships/slide" Target="slide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229BB-F7E7-4E78-94F8-FD1DD50DD1B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02B1E4C-36C1-45C0-9F3A-C3C95922B577}"/>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C0080BB2-0214-4D74-B81A-3C867F5F4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954472"/>
          </a:xfrm>
          <a:prstGeom prst="rect">
            <a:avLst/>
          </a:prstGeom>
        </p:spPr>
      </p:pic>
      <p:sp>
        <p:nvSpPr>
          <p:cNvPr id="8" name="Rectangle 7">
            <a:hlinkClick r:id="rId3" action="ppaction://hlinksldjump"/>
            <a:extLst>
              <a:ext uri="{FF2B5EF4-FFF2-40B4-BE49-F238E27FC236}">
                <a16:creationId xmlns:a16="http://schemas.microsoft.com/office/drawing/2014/main" id="{627FC72F-B0C9-4D9B-BDF7-B612292C1E5C}"/>
              </a:ext>
            </a:extLst>
          </p:cNvPr>
          <p:cNvSpPr/>
          <p:nvPr/>
        </p:nvSpPr>
        <p:spPr>
          <a:xfrm>
            <a:off x="1786855" y="2483141"/>
            <a:ext cx="1635853" cy="1879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4" action="ppaction://hlinksldjump"/>
            <a:extLst>
              <a:ext uri="{FF2B5EF4-FFF2-40B4-BE49-F238E27FC236}">
                <a16:creationId xmlns:a16="http://schemas.microsoft.com/office/drawing/2014/main" id="{AADF414F-433D-4B77-86EA-4B746C90C7DF}"/>
              </a:ext>
            </a:extLst>
          </p:cNvPr>
          <p:cNvSpPr/>
          <p:nvPr/>
        </p:nvSpPr>
        <p:spPr>
          <a:xfrm>
            <a:off x="3498209" y="2483141"/>
            <a:ext cx="1560352" cy="1879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hlinkClick r:id="rId5" action="ppaction://hlinksldjump"/>
            <a:extLst>
              <a:ext uri="{FF2B5EF4-FFF2-40B4-BE49-F238E27FC236}">
                <a16:creationId xmlns:a16="http://schemas.microsoft.com/office/drawing/2014/main" id="{50D34947-D145-4CBF-8F46-2F215C4B5D6E}"/>
              </a:ext>
            </a:extLst>
          </p:cNvPr>
          <p:cNvSpPr/>
          <p:nvPr/>
        </p:nvSpPr>
        <p:spPr>
          <a:xfrm>
            <a:off x="5167618" y="2483141"/>
            <a:ext cx="1560352" cy="1879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6" action="ppaction://hlinksldjump"/>
            <a:extLst>
              <a:ext uri="{FF2B5EF4-FFF2-40B4-BE49-F238E27FC236}">
                <a16:creationId xmlns:a16="http://schemas.microsoft.com/office/drawing/2014/main" id="{B2AFC781-8EED-43B5-A05D-DC6801F124CE}"/>
              </a:ext>
            </a:extLst>
          </p:cNvPr>
          <p:cNvSpPr/>
          <p:nvPr/>
        </p:nvSpPr>
        <p:spPr>
          <a:xfrm>
            <a:off x="1845578" y="4462943"/>
            <a:ext cx="1577130" cy="1795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7" action="ppaction://hlinksldjump"/>
            <a:extLst>
              <a:ext uri="{FF2B5EF4-FFF2-40B4-BE49-F238E27FC236}">
                <a16:creationId xmlns:a16="http://schemas.microsoft.com/office/drawing/2014/main" id="{526F896F-3A1E-4A5A-A912-1D73544E2327}"/>
              </a:ext>
            </a:extLst>
          </p:cNvPr>
          <p:cNvSpPr/>
          <p:nvPr/>
        </p:nvSpPr>
        <p:spPr>
          <a:xfrm>
            <a:off x="3498209" y="4462943"/>
            <a:ext cx="1577130" cy="1795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8" action="ppaction://hlinksldjump"/>
            <a:extLst>
              <a:ext uri="{FF2B5EF4-FFF2-40B4-BE49-F238E27FC236}">
                <a16:creationId xmlns:a16="http://schemas.microsoft.com/office/drawing/2014/main" id="{3587BBA8-F135-4A5C-B114-04F6E64D0C9A}"/>
              </a:ext>
            </a:extLst>
          </p:cNvPr>
          <p:cNvSpPr/>
          <p:nvPr/>
        </p:nvSpPr>
        <p:spPr>
          <a:xfrm>
            <a:off x="5167618" y="4454350"/>
            <a:ext cx="1761688" cy="1795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9" action="ppaction://hlinksldjump"/>
            <a:extLst>
              <a:ext uri="{FF2B5EF4-FFF2-40B4-BE49-F238E27FC236}">
                <a16:creationId xmlns:a16="http://schemas.microsoft.com/office/drawing/2014/main" id="{71CBA902-67C3-4924-BBE4-010081F7F394}"/>
              </a:ext>
            </a:extLst>
          </p:cNvPr>
          <p:cNvSpPr/>
          <p:nvPr/>
        </p:nvSpPr>
        <p:spPr>
          <a:xfrm>
            <a:off x="109057" y="3967993"/>
            <a:ext cx="1414943" cy="327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10" action="ppaction://hlinksldjump"/>
            <a:extLst>
              <a:ext uri="{FF2B5EF4-FFF2-40B4-BE49-F238E27FC236}">
                <a16:creationId xmlns:a16="http://schemas.microsoft.com/office/drawing/2014/main" id="{2CD3A775-09C7-4A1C-A1C7-BB4B8536CFDE}"/>
              </a:ext>
            </a:extLst>
          </p:cNvPr>
          <p:cNvSpPr/>
          <p:nvPr/>
        </p:nvSpPr>
        <p:spPr>
          <a:xfrm>
            <a:off x="109057" y="4328719"/>
            <a:ext cx="1560352" cy="134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hlinkClick r:id="rId11" action="ppaction://hlinksldjump"/>
            <a:extLst>
              <a:ext uri="{FF2B5EF4-FFF2-40B4-BE49-F238E27FC236}">
                <a16:creationId xmlns:a16="http://schemas.microsoft.com/office/drawing/2014/main" id="{1182236F-4469-4B9B-BCC8-198AF319D1DB}"/>
              </a:ext>
            </a:extLst>
          </p:cNvPr>
          <p:cNvSpPr/>
          <p:nvPr/>
        </p:nvSpPr>
        <p:spPr>
          <a:xfrm>
            <a:off x="109057" y="4521666"/>
            <a:ext cx="1644242" cy="134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hlinkClick r:id="rId12" action="ppaction://hlinksldjump"/>
            <a:extLst>
              <a:ext uri="{FF2B5EF4-FFF2-40B4-BE49-F238E27FC236}">
                <a16:creationId xmlns:a16="http://schemas.microsoft.com/office/drawing/2014/main" id="{4E8574FE-3AC7-48A0-B60C-05FDDBFCAB29}"/>
              </a:ext>
            </a:extLst>
          </p:cNvPr>
          <p:cNvSpPr/>
          <p:nvPr/>
        </p:nvSpPr>
        <p:spPr>
          <a:xfrm>
            <a:off x="109057" y="4748169"/>
            <a:ext cx="1560352" cy="134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13" action="ppaction://hlinksldjump"/>
            <a:extLst>
              <a:ext uri="{FF2B5EF4-FFF2-40B4-BE49-F238E27FC236}">
                <a16:creationId xmlns:a16="http://schemas.microsoft.com/office/drawing/2014/main" id="{6B75460A-9A08-4453-8358-BCB212FB6AF9}"/>
              </a:ext>
            </a:extLst>
          </p:cNvPr>
          <p:cNvSpPr/>
          <p:nvPr/>
        </p:nvSpPr>
        <p:spPr>
          <a:xfrm>
            <a:off x="109057" y="4941116"/>
            <a:ext cx="1577130"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14" action="ppaction://hlinksldjump"/>
            <a:extLst>
              <a:ext uri="{FF2B5EF4-FFF2-40B4-BE49-F238E27FC236}">
                <a16:creationId xmlns:a16="http://schemas.microsoft.com/office/drawing/2014/main" id="{C9B59BF7-3064-4B87-989D-F4A3CCDA358B}"/>
              </a:ext>
            </a:extLst>
          </p:cNvPr>
          <p:cNvSpPr/>
          <p:nvPr/>
        </p:nvSpPr>
        <p:spPr>
          <a:xfrm>
            <a:off x="109057" y="5350079"/>
            <a:ext cx="1319867" cy="291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15" action="ppaction://hlinksldjump"/>
            <a:extLst>
              <a:ext uri="{FF2B5EF4-FFF2-40B4-BE49-F238E27FC236}">
                <a16:creationId xmlns:a16="http://schemas.microsoft.com/office/drawing/2014/main" id="{F7F7C593-4283-4692-8BD8-E6C051B41C68}"/>
              </a:ext>
            </a:extLst>
          </p:cNvPr>
          <p:cNvSpPr/>
          <p:nvPr/>
        </p:nvSpPr>
        <p:spPr>
          <a:xfrm>
            <a:off x="109057" y="5738070"/>
            <a:ext cx="1414943" cy="291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16" action="ppaction://hlinksldjump"/>
            <a:extLst>
              <a:ext uri="{FF2B5EF4-FFF2-40B4-BE49-F238E27FC236}">
                <a16:creationId xmlns:a16="http://schemas.microsoft.com/office/drawing/2014/main" id="{D354688B-36A1-43D8-BAE5-8507C41D0A63}"/>
              </a:ext>
            </a:extLst>
          </p:cNvPr>
          <p:cNvSpPr/>
          <p:nvPr/>
        </p:nvSpPr>
        <p:spPr>
          <a:xfrm>
            <a:off x="109057" y="6132352"/>
            <a:ext cx="1414943" cy="343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17" action="ppaction://hlinksldjump"/>
            <a:extLst>
              <a:ext uri="{FF2B5EF4-FFF2-40B4-BE49-F238E27FC236}">
                <a16:creationId xmlns:a16="http://schemas.microsoft.com/office/drawing/2014/main" id="{2A8E5B6C-1ABC-4B99-9CB3-0A0061EEBD03}"/>
              </a:ext>
            </a:extLst>
          </p:cNvPr>
          <p:cNvSpPr/>
          <p:nvPr/>
        </p:nvSpPr>
        <p:spPr>
          <a:xfrm>
            <a:off x="109057" y="6543413"/>
            <a:ext cx="1149292" cy="343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9289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5E862A-AC15-4B92-98E7-303D98F678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22D1E820-168B-422A-9E70-CA6A41A32721}"/>
              </a:ext>
            </a:extLst>
          </p:cNvPr>
          <p:cNvSpPr/>
          <p:nvPr/>
        </p:nvSpPr>
        <p:spPr>
          <a:xfrm>
            <a:off x="2718033" y="2833237"/>
            <a:ext cx="2525086" cy="671915"/>
          </a:xfrm>
          <a:prstGeom prst="rect">
            <a:avLst/>
          </a:prstGeom>
          <a:solidFill>
            <a:schemeClr val="bg1"/>
          </a:solidFill>
        </p:spPr>
        <p:txBody>
          <a:bodyPr wrap="square">
            <a:spAutoFit/>
          </a:bodyPr>
          <a:lstStyle/>
          <a:p>
            <a:pPr>
              <a:lnSpc>
                <a:spcPct val="107000"/>
              </a:lnSpc>
              <a:spcAft>
                <a:spcPts val="800"/>
              </a:spcAft>
            </a:pPr>
            <a:r>
              <a:rPr lang="es-AR" b="1" dirty="0">
                <a:latin typeface="Calibri" panose="020F0502020204030204" pitchFamily="34" charset="0"/>
                <a:ea typeface="Calibri" panose="020F0502020204030204" pitchFamily="34" charset="0"/>
                <a:cs typeface="Times New Roman" panose="02020603050405020304" pitchFamily="18" charset="0"/>
              </a:rPr>
              <a:t>Instituciones en la modernidad tardía</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C55BA2-1463-41E7-B302-17D6D6771884}"/>
              </a:ext>
            </a:extLst>
          </p:cNvPr>
          <p:cNvSpPr txBox="1"/>
          <p:nvPr/>
        </p:nvSpPr>
        <p:spPr>
          <a:xfrm>
            <a:off x="4798503" y="1115736"/>
            <a:ext cx="7315200" cy="4262449"/>
          </a:xfrm>
          <a:prstGeom prst="rect">
            <a:avLst/>
          </a:prstGeom>
          <a:noFill/>
        </p:spPr>
        <p:txBody>
          <a:bodyPr wrap="square" rtlCol="0">
            <a:spAutoFit/>
          </a:bodyPr>
          <a:lstStyle/>
          <a:p>
            <a:pPr algn="just">
              <a:lnSpc>
                <a:spcPct val="150000"/>
              </a:lnSpc>
            </a:pPr>
            <a:r>
              <a:rPr lang="es-ES" sz="1300" dirty="0"/>
              <a:t>En la modernidad tardía se quiebra el marco referencial de las instituciones modernas. Hasta entonces existían conexiones entre las instituciones, estas generaban un mundo integrado para las subjetividades que producían, un mundo sostenido por el Estado como institución central.</a:t>
            </a:r>
          </a:p>
          <a:p>
            <a:pPr algn="just">
              <a:lnSpc>
                <a:spcPct val="150000"/>
              </a:lnSpc>
            </a:pPr>
            <a:r>
              <a:rPr lang="es-ES" sz="1300" dirty="0"/>
              <a:t>Pero el Estado ha ido perdiendo su primacía y así parte del tejido social se ha ido resquebrajando. Esto lleva a nuevas realidades institucionales. En la modernidad tardía las identidades se ven totalmente atadas a la institución que las produce, instituciones que se vuelven totales ya que, al estar desconectadas del resto, deben signar enteramente las vidas de quienes existen en ellas.</a:t>
            </a:r>
          </a:p>
          <a:p>
            <a:pPr algn="just">
              <a:lnSpc>
                <a:spcPct val="150000"/>
              </a:lnSpc>
            </a:pPr>
            <a:r>
              <a:rPr lang="es-ES" sz="1300" dirty="0"/>
              <a:t>Es en esta realidad cambiante que surgen organizaciones como </a:t>
            </a:r>
            <a:r>
              <a:rPr lang="es-ES" sz="1300" dirty="0" err="1"/>
              <a:t>SIlk</a:t>
            </a:r>
            <a:r>
              <a:rPr lang="es-ES" sz="1300" dirty="0"/>
              <a:t> Road. Esta sigue los “ideales” de la modernidad tardía, busca generar su propio mercado, su propia comunidad ajena a las reglas de la sociedad tradicional, ubicarse en un espacio que escapa al ojo del Estado. </a:t>
            </a:r>
          </a:p>
          <a:p>
            <a:pPr algn="just">
              <a:lnSpc>
                <a:spcPct val="150000"/>
              </a:lnSpc>
            </a:pPr>
            <a:r>
              <a:rPr lang="es-ES" sz="1300" dirty="0"/>
              <a:t>En la caída final de la organización, sin embargo, se observa como las instituciones de la modernidad persisten y buscan reimponer su control desde la autoridad estatal. Las instituciones de seguridad de los Estados Unidos avanzaron en su conjunto sobre </a:t>
            </a:r>
            <a:r>
              <a:rPr lang="es-ES" sz="1300" dirty="0" err="1"/>
              <a:t>Silk</a:t>
            </a:r>
            <a:r>
              <a:rPr lang="es-ES" sz="1300" dirty="0"/>
              <a:t> Road, la confrontación de paradigmas </a:t>
            </a:r>
            <a:r>
              <a:rPr lang="es-ES" sz="1300" dirty="0" err="1"/>
              <a:t>epocales</a:t>
            </a:r>
            <a:r>
              <a:rPr lang="es-ES" sz="1300" dirty="0"/>
              <a:t> se concretizó.</a:t>
            </a:r>
          </a:p>
        </p:txBody>
      </p:sp>
      <p:sp>
        <p:nvSpPr>
          <p:cNvPr id="5" name="TextBox 4">
            <a:extLst>
              <a:ext uri="{FF2B5EF4-FFF2-40B4-BE49-F238E27FC236}">
                <a16:creationId xmlns:a16="http://schemas.microsoft.com/office/drawing/2014/main" id="{1B88368F-8583-40D7-A9B3-3610964FD9AB}"/>
              </a:ext>
            </a:extLst>
          </p:cNvPr>
          <p:cNvSpPr txBox="1"/>
          <p:nvPr/>
        </p:nvSpPr>
        <p:spPr>
          <a:xfrm>
            <a:off x="3355597" y="3716323"/>
            <a:ext cx="1258348" cy="307777"/>
          </a:xfrm>
          <a:prstGeom prst="rect">
            <a:avLst/>
          </a:prstGeom>
          <a:solidFill>
            <a:schemeClr val="bg1"/>
          </a:solidFill>
        </p:spPr>
        <p:txBody>
          <a:bodyPr wrap="square" rtlCol="0">
            <a:spAutoFit/>
          </a:bodyPr>
          <a:lstStyle/>
          <a:p>
            <a:r>
              <a:rPr lang="en-US" sz="1400" b="1" dirty="0">
                <a:solidFill>
                  <a:schemeClr val="accent6">
                    <a:lumMod val="50000"/>
                  </a:schemeClr>
                </a:solidFill>
              </a:rPr>
              <a:t>Lewkowicz</a:t>
            </a:r>
          </a:p>
        </p:txBody>
      </p:sp>
      <p:sp>
        <p:nvSpPr>
          <p:cNvPr id="6" name="Rectangle 5">
            <a:hlinkClick r:id="rId3" action="ppaction://hlinksldjump"/>
            <a:extLst>
              <a:ext uri="{FF2B5EF4-FFF2-40B4-BE49-F238E27FC236}">
                <a16:creationId xmlns:a16="http://schemas.microsoft.com/office/drawing/2014/main" id="{3B026BBA-C246-44AA-8FCB-4AABF2930226}"/>
              </a:ext>
            </a:extLst>
          </p:cNvPr>
          <p:cNvSpPr/>
          <p:nvPr/>
        </p:nvSpPr>
        <p:spPr>
          <a:xfrm>
            <a:off x="226503" y="3145872"/>
            <a:ext cx="1825304" cy="151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rId4" action="ppaction://hlinksldjump"/>
            <a:extLst>
              <a:ext uri="{FF2B5EF4-FFF2-40B4-BE49-F238E27FC236}">
                <a16:creationId xmlns:a16="http://schemas.microsoft.com/office/drawing/2014/main" id="{A2E22741-9732-41C4-96A0-26F0826C56D7}"/>
              </a:ext>
            </a:extLst>
          </p:cNvPr>
          <p:cNvSpPr/>
          <p:nvPr/>
        </p:nvSpPr>
        <p:spPr>
          <a:xfrm>
            <a:off x="236289" y="3361888"/>
            <a:ext cx="1921077" cy="178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5" action="ppaction://hlinksldjump"/>
            <a:extLst>
              <a:ext uri="{FF2B5EF4-FFF2-40B4-BE49-F238E27FC236}">
                <a16:creationId xmlns:a16="http://schemas.microsoft.com/office/drawing/2014/main" id="{535D6BFD-566E-435D-8F10-A8419F8D5754}"/>
              </a:ext>
            </a:extLst>
          </p:cNvPr>
          <p:cNvSpPr/>
          <p:nvPr/>
        </p:nvSpPr>
        <p:spPr>
          <a:xfrm>
            <a:off x="236288" y="3582099"/>
            <a:ext cx="1995883" cy="178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6" action="ppaction://hlinksldjump"/>
            <a:extLst>
              <a:ext uri="{FF2B5EF4-FFF2-40B4-BE49-F238E27FC236}">
                <a16:creationId xmlns:a16="http://schemas.microsoft.com/office/drawing/2014/main" id="{1E254615-9D28-4B77-AB97-F5414A4BE041}"/>
              </a:ext>
            </a:extLst>
          </p:cNvPr>
          <p:cNvSpPr/>
          <p:nvPr/>
        </p:nvSpPr>
        <p:spPr>
          <a:xfrm>
            <a:off x="236288" y="3787630"/>
            <a:ext cx="1577130"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hlinkClick r:id="rId7" action="ppaction://hlinksldjump"/>
            <a:extLst>
              <a:ext uri="{FF2B5EF4-FFF2-40B4-BE49-F238E27FC236}">
                <a16:creationId xmlns:a16="http://schemas.microsoft.com/office/drawing/2014/main" id="{CA67383E-2586-43E0-9868-CCCB4ED933A6}"/>
              </a:ext>
            </a:extLst>
          </p:cNvPr>
          <p:cNvSpPr/>
          <p:nvPr/>
        </p:nvSpPr>
        <p:spPr>
          <a:xfrm>
            <a:off x="236288" y="4213371"/>
            <a:ext cx="1577130"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8" action="ppaction://hlinksldjump"/>
            <a:extLst>
              <a:ext uri="{FF2B5EF4-FFF2-40B4-BE49-F238E27FC236}">
                <a16:creationId xmlns:a16="http://schemas.microsoft.com/office/drawing/2014/main" id="{7D6AAF74-E8C7-4A80-B57A-C7BE9FAF4994}"/>
              </a:ext>
            </a:extLst>
          </p:cNvPr>
          <p:cNvSpPr/>
          <p:nvPr/>
        </p:nvSpPr>
        <p:spPr>
          <a:xfrm>
            <a:off x="236288" y="4672667"/>
            <a:ext cx="1819015"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9" action="ppaction://hlinksldjump"/>
            <a:extLst>
              <a:ext uri="{FF2B5EF4-FFF2-40B4-BE49-F238E27FC236}">
                <a16:creationId xmlns:a16="http://schemas.microsoft.com/office/drawing/2014/main" id="{61F5D2D6-0CCF-4C14-BF3E-65A45F921564}"/>
              </a:ext>
            </a:extLst>
          </p:cNvPr>
          <p:cNvSpPr/>
          <p:nvPr/>
        </p:nvSpPr>
        <p:spPr>
          <a:xfrm>
            <a:off x="213914" y="5125673"/>
            <a:ext cx="1819015"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10" action="ppaction://hlinksldjump"/>
            <a:extLst>
              <a:ext uri="{FF2B5EF4-FFF2-40B4-BE49-F238E27FC236}">
                <a16:creationId xmlns:a16="http://schemas.microsoft.com/office/drawing/2014/main" id="{54AEF061-7F48-4E6A-B33C-0203C0BB4C09}"/>
              </a:ext>
            </a:extLst>
          </p:cNvPr>
          <p:cNvSpPr/>
          <p:nvPr/>
        </p:nvSpPr>
        <p:spPr>
          <a:xfrm>
            <a:off x="236287" y="5551414"/>
            <a:ext cx="1483455" cy="371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BECA2D4-7EA0-4294-8838-A9E8A9320C4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01144" y="960204"/>
            <a:ext cx="1494687" cy="1946709"/>
          </a:xfrm>
          <a:prstGeom prst="rect">
            <a:avLst/>
          </a:prstGeom>
        </p:spPr>
      </p:pic>
      <p:sp>
        <p:nvSpPr>
          <p:cNvPr id="16" name="Rectangle 15">
            <a:hlinkClick r:id="rId12" action="ppaction://hlinksldjump"/>
            <a:extLst>
              <a:ext uri="{FF2B5EF4-FFF2-40B4-BE49-F238E27FC236}">
                <a16:creationId xmlns:a16="http://schemas.microsoft.com/office/drawing/2014/main" id="{AA20910A-E48C-4EC6-A552-21885EB88A12}"/>
              </a:ext>
            </a:extLst>
          </p:cNvPr>
          <p:cNvSpPr/>
          <p:nvPr/>
        </p:nvSpPr>
        <p:spPr>
          <a:xfrm>
            <a:off x="0" y="0"/>
            <a:ext cx="2701255" cy="922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43621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5E862A-AC15-4B92-98E7-303D98F678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4" name="Rectangle 3">
            <a:extLst>
              <a:ext uri="{FF2B5EF4-FFF2-40B4-BE49-F238E27FC236}">
                <a16:creationId xmlns:a16="http://schemas.microsoft.com/office/drawing/2014/main" id="{D276BA8B-D619-48FD-8630-DF59EFEF68B7}"/>
              </a:ext>
            </a:extLst>
          </p:cNvPr>
          <p:cNvSpPr/>
          <p:nvPr/>
        </p:nvSpPr>
        <p:spPr>
          <a:xfrm>
            <a:off x="2701255" y="3068129"/>
            <a:ext cx="2525086" cy="375552"/>
          </a:xfrm>
          <a:prstGeom prst="rect">
            <a:avLst/>
          </a:prstGeom>
          <a:solidFill>
            <a:schemeClr val="bg1"/>
          </a:solidFill>
        </p:spPr>
        <p:txBody>
          <a:bodyPr wrap="square">
            <a:spAutoFit/>
          </a:bodyPr>
          <a:lstStyle/>
          <a:p>
            <a:pPr>
              <a:lnSpc>
                <a:spcPct val="107000"/>
              </a:lnSpc>
              <a:spcAft>
                <a:spcPts val="800"/>
              </a:spcAft>
            </a:pPr>
            <a:r>
              <a:rPr lang="es-AR" b="1" dirty="0">
                <a:latin typeface="Calibri" panose="020F0502020204030204" pitchFamily="34" charset="0"/>
                <a:ea typeface="Calibri" panose="020F0502020204030204" pitchFamily="34" charset="0"/>
                <a:cs typeface="Times New Roman" panose="02020603050405020304" pitchFamily="18" charset="0"/>
              </a:rPr>
              <a:t>Ilegalidad en la masa</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783EDC9-11FB-421B-AF64-EE1032A3722F}"/>
              </a:ext>
            </a:extLst>
          </p:cNvPr>
          <p:cNvSpPr txBox="1"/>
          <p:nvPr/>
        </p:nvSpPr>
        <p:spPr>
          <a:xfrm>
            <a:off x="3355597" y="3716323"/>
            <a:ext cx="1258348" cy="307777"/>
          </a:xfrm>
          <a:prstGeom prst="rect">
            <a:avLst/>
          </a:prstGeom>
          <a:solidFill>
            <a:schemeClr val="bg1"/>
          </a:solidFill>
        </p:spPr>
        <p:txBody>
          <a:bodyPr wrap="square" rtlCol="0">
            <a:spAutoFit/>
          </a:bodyPr>
          <a:lstStyle/>
          <a:p>
            <a:r>
              <a:rPr lang="en-US" sz="1400" b="1" dirty="0">
                <a:solidFill>
                  <a:schemeClr val="accent6">
                    <a:lumMod val="50000"/>
                  </a:schemeClr>
                </a:solidFill>
              </a:rPr>
              <a:t>Freud</a:t>
            </a:r>
          </a:p>
        </p:txBody>
      </p:sp>
      <p:sp>
        <p:nvSpPr>
          <p:cNvPr id="2" name="TextBox 1">
            <a:extLst>
              <a:ext uri="{FF2B5EF4-FFF2-40B4-BE49-F238E27FC236}">
                <a16:creationId xmlns:a16="http://schemas.microsoft.com/office/drawing/2014/main" id="{47325323-BFC5-49F1-BAF4-93F85BB8663D}"/>
              </a:ext>
            </a:extLst>
          </p:cNvPr>
          <p:cNvSpPr txBox="1"/>
          <p:nvPr/>
        </p:nvSpPr>
        <p:spPr>
          <a:xfrm>
            <a:off x="5096312" y="977288"/>
            <a:ext cx="6971252" cy="5880712"/>
          </a:xfrm>
          <a:prstGeom prst="rect">
            <a:avLst/>
          </a:prstGeom>
          <a:noFill/>
        </p:spPr>
        <p:txBody>
          <a:bodyPr wrap="square" rtlCol="0">
            <a:spAutoFit/>
          </a:bodyPr>
          <a:lstStyle/>
          <a:p>
            <a:pPr algn="just">
              <a:lnSpc>
                <a:spcPct val="150000"/>
              </a:lnSpc>
            </a:pPr>
            <a:r>
              <a:rPr lang="es-ES" sz="1200" dirty="0"/>
              <a:t>En Psicología de las masas y análisis del yo, Freud describe los cambios que experimentan las personas al integrarse a una masa. Considera que al unirse al conjunto la personalidad consciente desaparece, dando lugar a una suerte de subjetividad colectiva que lleva a los individuos a actuar de manera distinta a cómo lo harían individualmente. Los pensamientos se transforman rápidamente en actos, mientras las inhibiciones disminuyen. </a:t>
            </a:r>
          </a:p>
          <a:p>
            <a:pPr algn="just">
              <a:lnSpc>
                <a:spcPct val="150000"/>
              </a:lnSpc>
            </a:pPr>
            <a:r>
              <a:rPr lang="es-ES" sz="1200" dirty="0"/>
              <a:t>Esto se fundamenta en los cambios relativos al ideal del yo que se producen en una masa. Esta se sostiene en base a que todos los miembros colocan en el lugar del ideal a una misma idea o a un líder que la encarna. Es así que el usual sentimiento de culpa que controla a los sujetos se deshace; ya no existen aquellos mandatos que permiten sostener el amor de los padres y sus sucesores tradicionales, sólo se busca mantener el amor del líder, mantenerse en el conjunto humano.</a:t>
            </a:r>
          </a:p>
          <a:p>
            <a:pPr algn="just">
              <a:lnSpc>
                <a:spcPct val="150000"/>
              </a:lnSpc>
            </a:pPr>
            <a:r>
              <a:rPr lang="es-ES" sz="1200" dirty="0"/>
              <a:t>Estos fenómenos pueden explicar parte de lo ocurrido en </a:t>
            </a:r>
            <a:r>
              <a:rPr lang="es-ES" sz="1200" dirty="0" err="1"/>
              <a:t>Silk</a:t>
            </a:r>
            <a:r>
              <a:rPr lang="es-ES" sz="1200" dirty="0"/>
              <a:t> Road. En este sitio se conformó una masa que rechazaba, día a día, una parte cada vez mayor de las usuales inhibiciones y restricciones que suelen primar en las personas. En los albores de la organización, sólo se aceptaba la compra-venta de drogas que no representasen mayores peligros para la salud. Pero estas barreras se fueron flexibilizando a medida que la comunidad de </a:t>
            </a:r>
            <a:r>
              <a:rPr lang="es-ES" sz="1200" dirty="0" err="1"/>
              <a:t>Silk</a:t>
            </a:r>
            <a:r>
              <a:rPr lang="es-ES" sz="1200" dirty="0"/>
              <a:t> Road se fortalecía. Cuando algunos miembros sugirieron incluir todo tipo de narcóticos la idea se concretizó rápidamente, sin mayores resistencias. Este mismo camino se repitió luego con la venta de armas y derivó, finalmente, en el ofrecimiento de servicios de sicarios.</a:t>
            </a:r>
          </a:p>
          <a:p>
            <a:pPr algn="just">
              <a:lnSpc>
                <a:spcPct val="150000"/>
              </a:lnSpc>
            </a:pPr>
            <a:r>
              <a:rPr lang="es-ES" sz="1200" dirty="0"/>
              <a:t>Este recorrido parece ejemplificar como los sujetos se identifican más y más con la masa, perdiendo buena parte de sus ideas e inhibiciones personales. Es así como meros usuarios de drogas recreativas podrían terminar solventando una organización que organizaba asesinatos y compartiendo una comunidad con quienes los llevaban a cabo. </a:t>
            </a:r>
            <a:endParaRPr lang="en-US" sz="1200" dirty="0"/>
          </a:p>
        </p:txBody>
      </p:sp>
      <p:sp>
        <p:nvSpPr>
          <p:cNvPr id="6" name="Rectangle 5">
            <a:hlinkClick r:id="rId3" action="ppaction://hlinksldjump"/>
            <a:extLst>
              <a:ext uri="{FF2B5EF4-FFF2-40B4-BE49-F238E27FC236}">
                <a16:creationId xmlns:a16="http://schemas.microsoft.com/office/drawing/2014/main" id="{95303AF0-F7D9-4550-BD38-715DEA1A109A}"/>
              </a:ext>
            </a:extLst>
          </p:cNvPr>
          <p:cNvSpPr/>
          <p:nvPr/>
        </p:nvSpPr>
        <p:spPr>
          <a:xfrm>
            <a:off x="134225" y="2730617"/>
            <a:ext cx="1921078" cy="339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rId4" action="ppaction://hlinksldjump"/>
            <a:extLst>
              <a:ext uri="{FF2B5EF4-FFF2-40B4-BE49-F238E27FC236}">
                <a16:creationId xmlns:a16="http://schemas.microsoft.com/office/drawing/2014/main" id="{311EAABA-919A-45F4-A868-3BA4F0823626}"/>
              </a:ext>
            </a:extLst>
          </p:cNvPr>
          <p:cNvSpPr/>
          <p:nvPr/>
        </p:nvSpPr>
        <p:spPr>
          <a:xfrm>
            <a:off x="236289" y="3361888"/>
            <a:ext cx="1921077" cy="178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5" action="ppaction://hlinksldjump"/>
            <a:extLst>
              <a:ext uri="{FF2B5EF4-FFF2-40B4-BE49-F238E27FC236}">
                <a16:creationId xmlns:a16="http://schemas.microsoft.com/office/drawing/2014/main" id="{4FB26B57-6784-4B58-A4AF-9BB3BA00125C}"/>
              </a:ext>
            </a:extLst>
          </p:cNvPr>
          <p:cNvSpPr/>
          <p:nvPr/>
        </p:nvSpPr>
        <p:spPr>
          <a:xfrm>
            <a:off x="236288" y="3582099"/>
            <a:ext cx="1995883" cy="178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6" action="ppaction://hlinksldjump"/>
            <a:extLst>
              <a:ext uri="{FF2B5EF4-FFF2-40B4-BE49-F238E27FC236}">
                <a16:creationId xmlns:a16="http://schemas.microsoft.com/office/drawing/2014/main" id="{3B33BE52-E044-4E96-99C5-C3B519B15C47}"/>
              </a:ext>
            </a:extLst>
          </p:cNvPr>
          <p:cNvSpPr/>
          <p:nvPr/>
        </p:nvSpPr>
        <p:spPr>
          <a:xfrm>
            <a:off x="236288" y="3787630"/>
            <a:ext cx="1577130"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hlinkClick r:id="rId7" action="ppaction://hlinksldjump"/>
            <a:extLst>
              <a:ext uri="{FF2B5EF4-FFF2-40B4-BE49-F238E27FC236}">
                <a16:creationId xmlns:a16="http://schemas.microsoft.com/office/drawing/2014/main" id="{F99946BD-155F-4782-A976-3CA776046380}"/>
              </a:ext>
            </a:extLst>
          </p:cNvPr>
          <p:cNvSpPr/>
          <p:nvPr/>
        </p:nvSpPr>
        <p:spPr>
          <a:xfrm>
            <a:off x="236288" y="4213371"/>
            <a:ext cx="1577130"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8" action="ppaction://hlinksldjump"/>
            <a:extLst>
              <a:ext uri="{FF2B5EF4-FFF2-40B4-BE49-F238E27FC236}">
                <a16:creationId xmlns:a16="http://schemas.microsoft.com/office/drawing/2014/main" id="{06AD3D60-4E48-4CC5-9999-4D592BDEC7E9}"/>
              </a:ext>
            </a:extLst>
          </p:cNvPr>
          <p:cNvSpPr/>
          <p:nvPr/>
        </p:nvSpPr>
        <p:spPr>
          <a:xfrm>
            <a:off x="236288" y="4672667"/>
            <a:ext cx="1819015"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9" action="ppaction://hlinksldjump"/>
            <a:extLst>
              <a:ext uri="{FF2B5EF4-FFF2-40B4-BE49-F238E27FC236}">
                <a16:creationId xmlns:a16="http://schemas.microsoft.com/office/drawing/2014/main" id="{450061F5-955F-4414-AF52-2C223C288627}"/>
              </a:ext>
            </a:extLst>
          </p:cNvPr>
          <p:cNvSpPr/>
          <p:nvPr/>
        </p:nvSpPr>
        <p:spPr>
          <a:xfrm>
            <a:off x="213914" y="5125673"/>
            <a:ext cx="1819015"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10" action="ppaction://hlinksldjump"/>
            <a:extLst>
              <a:ext uri="{FF2B5EF4-FFF2-40B4-BE49-F238E27FC236}">
                <a16:creationId xmlns:a16="http://schemas.microsoft.com/office/drawing/2014/main" id="{D5BB23E0-1D50-439F-8D05-67CA43A2C941}"/>
              </a:ext>
            </a:extLst>
          </p:cNvPr>
          <p:cNvSpPr/>
          <p:nvPr/>
        </p:nvSpPr>
        <p:spPr>
          <a:xfrm>
            <a:off x="236287" y="5551414"/>
            <a:ext cx="1483455" cy="371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B8E359E-DD47-45B8-B7BC-77DFD666948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07758" y="977288"/>
            <a:ext cx="1606187" cy="2184414"/>
          </a:xfrm>
          <a:prstGeom prst="rect">
            <a:avLst/>
          </a:prstGeom>
        </p:spPr>
      </p:pic>
      <p:sp>
        <p:nvSpPr>
          <p:cNvPr id="16" name="Rectangle 15">
            <a:hlinkClick r:id="rId12" action="ppaction://hlinksldjump"/>
            <a:extLst>
              <a:ext uri="{FF2B5EF4-FFF2-40B4-BE49-F238E27FC236}">
                <a16:creationId xmlns:a16="http://schemas.microsoft.com/office/drawing/2014/main" id="{23196342-30D7-47F0-B3E8-46A876EDB033}"/>
              </a:ext>
            </a:extLst>
          </p:cNvPr>
          <p:cNvSpPr/>
          <p:nvPr/>
        </p:nvSpPr>
        <p:spPr>
          <a:xfrm>
            <a:off x="0" y="0"/>
            <a:ext cx="2701255" cy="922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172612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5E862A-AC15-4B92-98E7-303D98F678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Rectangle 3">
            <a:extLst>
              <a:ext uri="{FF2B5EF4-FFF2-40B4-BE49-F238E27FC236}">
                <a16:creationId xmlns:a16="http://schemas.microsoft.com/office/drawing/2014/main" id="{1B291B28-3EBE-4D6F-8B25-10E66D7E49FD}"/>
              </a:ext>
            </a:extLst>
          </p:cNvPr>
          <p:cNvSpPr/>
          <p:nvPr/>
        </p:nvSpPr>
        <p:spPr>
          <a:xfrm>
            <a:off x="2701255" y="3068129"/>
            <a:ext cx="2525086" cy="369332"/>
          </a:xfrm>
          <a:prstGeom prst="rect">
            <a:avLst/>
          </a:prstGeom>
          <a:solidFill>
            <a:schemeClr val="bg1"/>
          </a:solidFill>
        </p:spPr>
        <p:txBody>
          <a:bodyPr wrap="square">
            <a:spAutoFit/>
          </a:bodyPr>
          <a:lstStyle/>
          <a:p>
            <a:r>
              <a:rPr lang="es-AR" b="1" dirty="0"/>
              <a:t>Transiciones virtuales</a:t>
            </a:r>
            <a:endParaRPr lang="en-US" dirty="0"/>
          </a:p>
        </p:txBody>
      </p:sp>
      <p:sp>
        <p:nvSpPr>
          <p:cNvPr id="5" name="TextBox 4">
            <a:extLst>
              <a:ext uri="{FF2B5EF4-FFF2-40B4-BE49-F238E27FC236}">
                <a16:creationId xmlns:a16="http://schemas.microsoft.com/office/drawing/2014/main" id="{44AF6F62-4B33-401B-900D-C1FC6635FACB}"/>
              </a:ext>
            </a:extLst>
          </p:cNvPr>
          <p:cNvSpPr txBox="1"/>
          <p:nvPr/>
        </p:nvSpPr>
        <p:spPr>
          <a:xfrm>
            <a:off x="3355597" y="3716323"/>
            <a:ext cx="1258348" cy="307777"/>
          </a:xfrm>
          <a:prstGeom prst="rect">
            <a:avLst/>
          </a:prstGeom>
          <a:solidFill>
            <a:schemeClr val="bg1"/>
          </a:solidFill>
        </p:spPr>
        <p:txBody>
          <a:bodyPr wrap="square" rtlCol="0">
            <a:spAutoFit/>
          </a:bodyPr>
          <a:lstStyle/>
          <a:p>
            <a:r>
              <a:rPr lang="en-US" sz="1400" b="1" dirty="0" err="1">
                <a:solidFill>
                  <a:schemeClr val="accent6">
                    <a:lumMod val="50000"/>
                  </a:schemeClr>
                </a:solidFill>
              </a:rPr>
              <a:t>Lattanzi</a:t>
            </a:r>
            <a:endParaRPr lang="en-US" sz="1400" b="1" dirty="0">
              <a:solidFill>
                <a:schemeClr val="accent6">
                  <a:lumMod val="50000"/>
                </a:schemeClr>
              </a:solidFill>
            </a:endParaRPr>
          </a:p>
        </p:txBody>
      </p:sp>
      <p:sp>
        <p:nvSpPr>
          <p:cNvPr id="2" name="TextBox 1">
            <a:extLst>
              <a:ext uri="{FF2B5EF4-FFF2-40B4-BE49-F238E27FC236}">
                <a16:creationId xmlns:a16="http://schemas.microsoft.com/office/drawing/2014/main" id="{16BB56B5-15A8-4C91-9CE4-CEADB475DBD5}"/>
              </a:ext>
            </a:extLst>
          </p:cNvPr>
          <p:cNvSpPr txBox="1"/>
          <p:nvPr/>
        </p:nvSpPr>
        <p:spPr>
          <a:xfrm>
            <a:off x="4876800" y="1044084"/>
            <a:ext cx="7315200" cy="5762860"/>
          </a:xfrm>
          <a:prstGeom prst="rect">
            <a:avLst/>
          </a:prstGeom>
          <a:noFill/>
        </p:spPr>
        <p:txBody>
          <a:bodyPr wrap="square" rtlCol="0">
            <a:spAutoFit/>
          </a:bodyPr>
          <a:lstStyle/>
          <a:p>
            <a:pPr algn="just">
              <a:lnSpc>
                <a:spcPct val="150000"/>
              </a:lnSpc>
            </a:pPr>
            <a:r>
              <a:rPr lang="es-ES" sz="1300" dirty="0"/>
              <a:t>Las nuevas tecnologías generan una multitud de nuevas posibilidades y construyen mundos virtuales distintos a todo lo conocido hasta ahora. Lo virtual ha comenzado a inmiscuirse en nuestra realidad, a entretejerse en nuestras vidas cotidianas. Pero este entrecruzamiento no significa que la realidad se vea tapada por las nuevas tecnologías. La virtualidad es, finalmente, una apariencia más de la realidad, otra parte del escenario en que se juegan nuestras vidas, y genera efectos sobre las subjetividades como cualquier otra. </a:t>
            </a:r>
          </a:p>
          <a:p>
            <a:pPr algn="just">
              <a:lnSpc>
                <a:spcPct val="150000"/>
              </a:lnSpc>
            </a:pPr>
            <a:r>
              <a:rPr lang="es-ES" sz="1300" dirty="0"/>
              <a:t>La realidad ha de ser entonces considerada mejor como realidades, como una multitud de apariencias que no esconden una esencia central, sólo un abanico de otras realidades posibles. La virtualidad es una nueva faceta y, cómo tal, debe ser estudiada para hallar sus efectos en las personas y sus articulaciones con otras realidades preexistentes.</a:t>
            </a:r>
          </a:p>
          <a:p>
            <a:pPr algn="just">
              <a:lnSpc>
                <a:spcPct val="150000"/>
              </a:lnSpc>
            </a:pPr>
            <a:r>
              <a:rPr lang="es-ES" sz="1300" dirty="0"/>
              <a:t>Siguiendo las conceptualizaciones de Deleuze, podemos considerar a la virtualidad dentro del fenómeno mayor de pasaje de una sociedad de </a:t>
            </a:r>
            <a:r>
              <a:rPr lang="es-ES" sz="1300" dirty="0" err="1"/>
              <a:t>disciplinamiento</a:t>
            </a:r>
            <a:r>
              <a:rPr lang="es-ES" sz="1300" dirty="0"/>
              <a:t> a una sociedad de control. Esto es, la transición de una sociedad donde la autoridad se materializa y visibiliza en forma de dispositivos que castigan y amedrentan de manera explícita (cárcel, escuela, hospital) a una en la que el poder adopta formas más sutiles, ejerciendo un feroz control mientras genera ilusiones de libertad.</a:t>
            </a:r>
          </a:p>
          <a:p>
            <a:pPr algn="just">
              <a:lnSpc>
                <a:spcPct val="150000"/>
              </a:lnSpc>
            </a:pPr>
            <a:r>
              <a:rPr lang="es-ES" sz="1300" dirty="0"/>
              <a:t>Una organización como </a:t>
            </a:r>
            <a:r>
              <a:rPr lang="es-ES" sz="1300" dirty="0" err="1"/>
              <a:t>Silk</a:t>
            </a:r>
            <a:r>
              <a:rPr lang="es-ES" sz="1300" dirty="0"/>
              <a:t> Road parece ser paradigmática de la virtualidad, con miembros que mantienen identidades ajenas a su sostén corporal, interacciones entre personas que nunca se verán a la cara y un funcionamiento ajeno a toda regla social. Y, sin embargo, no logra escapar a su atadura a lo material, a lo tradicionalmente real. Los intercambios podrán involucrar monedas virtuales, </a:t>
            </a:r>
          </a:p>
        </p:txBody>
      </p:sp>
      <p:sp>
        <p:nvSpPr>
          <p:cNvPr id="6" name="TextBox 5">
            <a:extLst>
              <a:ext uri="{FF2B5EF4-FFF2-40B4-BE49-F238E27FC236}">
                <a16:creationId xmlns:a16="http://schemas.microsoft.com/office/drawing/2014/main" id="{31C87C71-32CA-40E1-A526-74BCC9C9B7FD}"/>
              </a:ext>
            </a:extLst>
          </p:cNvPr>
          <p:cNvSpPr txBox="1"/>
          <p:nvPr/>
        </p:nvSpPr>
        <p:spPr>
          <a:xfrm>
            <a:off x="7005505" y="6437612"/>
            <a:ext cx="9271233" cy="369332"/>
          </a:xfrm>
          <a:prstGeom prst="rect">
            <a:avLst/>
          </a:prstGeom>
          <a:noFill/>
        </p:spPr>
        <p:txBody>
          <a:bodyPr wrap="square" rtlCol="0">
            <a:spAutoFit/>
          </a:bodyPr>
          <a:lstStyle/>
          <a:p>
            <a:pPr algn="ctr"/>
            <a:r>
              <a:rPr lang="en-US" u="sng" dirty="0">
                <a:solidFill>
                  <a:srgbClr val="0070C0"/>
                </a:solidFill>
              </a:rPr>
              <a:t>Leer </a:t>
            </a:r>
            <a:r>
              <a:rPr lang="en-US" u="sng" dirty="0" err="1">
                <a:solidFill>
                  <a:srgbClr val="0070C0"/>
                </a:solidFill>
              </a:rPr>
              <a:t>más</a:t>
            </a:r>
            <a:endParaRPr lang="en-US" u="sng" dirty="0">
              <a:solidFill>
                <a:srgbClr val="0070C0"/>
              </a:solidFill>
            </a:endParaRPr>
          </a:p>
        </p:txBody>
      </p:sp>
      <p:sp>
        <p:nvSpPr>
          <p:cNvPr id="7" name="Rectangle 6">
            <a:hlinkClick r:id="rId3" action="ppaction://hlinksldjump"/>
            <a:extLst>
              <a:ext uri="{FF2B5EF4-FFF2-40B4-BE49-F238E27FC236}">
                <a16:creationId xmlns:a16="http://schemas.microsoft.com/office/drawing/2014/main" id="{4BE8889E-2B5E-4EB5-A121-C53757CDAC72}"/>
              </a:ext>
            </a:extLst>
          </p:cNvPr>
          <p:cNvSpPr/>
          <p:nvPr/>
        </p:nvSpPr>
        <p:spPr>
          <a:xfrm>
            <a:off x="134225" y="2730617"/>
            <a:ext cx="1921078" cy="339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4" action="ppaction://hlinksldjump"/>
            <a:extLst>
              <a:ext uri="{FF2B5EF4-FFF2-40B4-BE49-F238E27FC236}">
                <a16:creationId xmlns:a16="http://schemas.microsoft.com/office/drawing/2014/main" id="{086BD067-3140-4D65-9081-1AEFA748E46F}"/>
              </a:ext>
            </a:extLst>
          </p:cNvPr>
          <p:cNvSpPr/>
          <p:nvPr/>
        </p:nvSpPr>
        <p:spPr>
          <a:xfrm>
            <a:off x="226503" y="3145872"/>
            <a:ext cx="1825304" cy="151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5" action="ppaction://hlinksldjump"/>
            <a:extLst>
              <a:ext uri="{FF2B5EF4-FFF2-40B4-BE49-F238E27FC236}">
                <a16:creationId xmlns:a16="http://schemas.microsoft.com/office/drawing/2014/main" id="{98A61541-E62E-4421-9CAB-917F10725FCB}"/>
              </a:ext>
            </a:extLst>
          </p:cNvPr>
          <p:cNvSpPr/>
          <p:nvPr/>
        </p:nvSpPr>
        <p:spPr>
          <a:xfrm>
            <a:off x="236289" y="3361888"/>
            <a:ext cx="1921077" cy="178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6" action="ppaction://hlinksldjump"/>
            <a:extLst>
              <a:ext uri="{FF2B5EF4-FFF2-40B4-BE49-F238E27FC236}">
                <a16:creationId xmlns:a16="http://schemas.microsoft.com/office/drawing/2014/main" id="{6FCB8084-BE72-4E79-9C63-DE373564BF71}"/>
              </a:ext>
            </a:extLst>
          </p:cNvPr>
          <p:cNvSpPr/>
          <p:nvPr/>
        </p:nvSpPr>
        <p:spPr>
          <a:xfrm>
            <a:off x="236288" y="3787630"/>
            <a:ext cx="1577130"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7" action="ppaction://hlinksldjump"/>
            <a:extLst>
              <a:ext uri="{FF2B5EF4-FFF2-40B4-BE49-F238E27FC236}">
                <a16:creationId xmlns:a16="http://schemas.microsoft.com/office/drawing/2014/main" id="{5136E78A-452F-422E-9648-D0B06E6D2F0D}"/>
              </a:ext>
            </a:extLst>
          </p:cNvPr>
          <p:cNvSpPr/>
          <p:nvPr/>
        </p:nvSpPr>
        <p:spPr>
          <a:xfrm>
            <a:off x="236288" y="4213371"/>
            <a:ext cx="1577130"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8" action="ppaction://hlinksldjump"/>
            <a:extLst>
              <a:ext uri="{FF2B5EF4-FFF2-40B4-BE49-F238E27FC236}">
                <a16:creationId xmlns:a16="http://schemas.microsoft.com/office/drawing/2014/main" id="{9D4A734B-1B65-4614-B24E-BB2A40455059}"/>
              </a:ext>
            </a:extLst>
          </p:cNvPr>
          <p:cNvSpPr/>
          <p:nvPr/>
        </p:nvSpPr>
        <p:spPr>
          <a:xfrm>
            <a:off x="236288" y="4672667"/>
            <a:ext cx="1819015"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9" action="ppaction://hlinksldjump"/>
            <a:extLst>
              <a:ext uri="{FF2B5EF4-FFF2-40B4-BE49-F238E27FC236}">
                <a16:creationId xmlns:a16="http://schemas.microsoft.com/office/drawing/2014/main" id="{9464F36C-EA0A-4E31-BEDB-8FE700047711}"/>
              </a:ext>
            </a:extLst>
          </p:cNvPr>
          <p:cNvSpPr/>
          <p:nvPr/>
        </p:nvSpPr>
        <p:spPr>
          <a:xfrm>
            <a:off x="213914" y="5125673"/>
            <a:ext cx="1819015"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10" action="ppaction://hlinksldjump"/>
            <a:extLst>
              <a:ext uri="{FF2B5EF4-FFF2-40B4-BE49-F238E27FC236}">
                <a16:creationId xmlns:a16="http://schemas.microsoft.com/office/drawing/2014/main" id="{A092175A-C034-443B-B03B-7F1A92B2C504}"/>
              </a:ext>
            </a:extLst>
          </p:cNvPr>
          <p:cNvSpPr/>
          <p:nvPr/>
        </p:nvSpPr>
        <p:spPr>
          <a:xfrm>
            <a:off x="236287" y="5551414"/>
            <a:ext cx="1483455" cy="371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4CE49415-1ADB-4496-83FD-549CBC3D4ED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37550" y="1346249"/>
            <a:ext cx="2239250" cy="1670825"/>
          </a:xfrm>
          <a:prstGeom prst="rect">
            <a:avLst/>
          </a:prstGeom>
        </p:spPr>
      </p:pic>
      <p:sp>
        <p:nvSpPr>
          <p:cNvPr id="16" name="Rectangle 15">
            <a:hlinkClick r:id="rId12" action="ppaction://hlinksldjump"/>
            <a:extLst>
              <a:ext uri="{FF2B5EF4-FFF2-40B4-BE49-F238E27FC236}">
                <a16:creationId xmlns:a16="http://schemas.microsoft.com/office/drawing/2014/main" id="{8E7E7603-B735-44EB-BF57-61A0DBE7FA96}"/>
              </a:ext>
            </a:extLst>
          </p:cNvPr>
          <p:cNvSpPr/>
          <p:nvPr/>
        </p:nvSpPr>
        <p:spPr>
          <a:xfrm>
            <a:off x="0" y="0"/>
            <a:ext cx="2701255" cy="922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437547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5E862A-AC15-4B92-98E7-303D98F678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58000"/>
          </a:xfrm>
          <a:prstGeom prst="rect">
            <a:avLst/>
          </a:prstGeom>
        </p:spPr>
      </p:pic>
      <p:sp>
        <p:nvSpPr>
          <p:cNvPr id="2" name="TextBox 1">
            <a:extLst>
              <a:ext uri="{FF2B5EF4-FFF2-40B4-BE49-F238E27FC236}">
                <a16:creationId xmlns:a16="http://schemas.microsoft.com/office/drawing/2014/main" id="{FD6ADE46-1A93-4F8F-83AC-E3A212CCC4A3}"/>
              </a:ext>
            </a:extLst>
          </p:cNvPr>
          <p:cNvSpPr txBox="1"/>
          <p:nvPr/>
        </p:nvSpPr>
        <p:spPr>
          <a:xfrm>
            <a:off x="2676088" y="1015068"/>
            <a:ext cx="9387281" cy="2161874"/>
          </a:xfrm>
          <a:prstGeom prst="rect">
            <a:avLst/>
          </a:prstGeom>
          <a:solidFill>
            <a:schemeClr val="bg1"/>
          </a:solidFill>
        </p:spPr>
        <p:txBody>
          <a:bodyPr wrap="square" rtlCol="0">
            <a:spAutoFit/>
          </a:bodyPr>
          <a:lstStyle/>
          <a:p>
            <a:pPr algn="just">
              <a:lnSpc>
                <a:spcPct val="150000"/>
              </a:lnSpc>
            </a:pPr>
            <a:r>
              <a:rPr lang="es-ES" sz="1300" dirty="0"/>
              <a:t>mas las drogas siguen siendo consumidas por personas, y las armas, usadas contra ellas.</a:t>
            </a:r>
          </a:p>
          <a:p>
            <a:pPr algn="just">
              <a:lnSpc>
                <a:spcPct val="150000"/>
              </a:lnSpc>
            </a:pPr>
            <a:r>
              <a:rPr lang="es-ES" sz="1300" dirty="0"/>
              <a:t>Tampoco podría sostenerse su ilusión de libertad, de paraíso ajeno a la ley, donde nada está prohibido. Desde la virtualidad y refugio de la </a:t>
            </a:r>
            <a:r>
              <a:rPr lang="es-ES" sz="1300" dirty="0" err="1"/>
              <a:t>Dark</a:t>
            </a:r>
            <a:r>
              <a:rPr lang="es-ES" sz="1300" dirty="0"/>
              <a:t> Web intentó sustraerse a la persecución de las fuerzas tradicionales de </a:t>
            </a:r>
            <a:r>
              <a:rPr lang="es-ES" sz="1300" dirty="0" err="1"/>
              <a:t>disciplinamiento</a:t>
            </a:r>
            <a:r>
              <a:rPr lang="es-ES" sz="1300" dirty="0"/>
              <a:t>, pero hoy los ojos que miran son muchos más. Fue un blog sobre tecnología el que trajo la existencia de la página a la luz, no en forma acusatoria, sino como un comentario sobre las posibilidades de la web. Esa publicación encendería, sin embargo, la mecha que llevaría a la caída de la organización y el enjuiciamiento de sus líderes, tras ser leída por un senador de los Estados Unidos. En una sociedad cada día más virtual, todos son controlados y todos controlan, aún cuando no pretenden hacerlo.</a:t>
            </a:r>
          </a:p>
        </p:txBody>
      </p:sp>
      <p:sp>
        <p:nvSpPr>
          <p:cNvPr id="4" name="Rectangle 3">
            <a:extLst>
              <a:ext uri="{FF2B5EF4-FFF2-40B4-BE49-F238E27FC236}">
                <a16:creationId xmlns:a16="http://schemas.microsoft.com/office/drawing/2014/main" id="{719E553E-9711-4F0C-BE0F-E7AD0B9520B6}"/>
              </a:ext>
            </a:extLst>
          </p:cNvPr>
          <p:cNvSpPr/>
          <p:nvPr/>
        </p:nvSpPr>
        <p:spPr>
          <a:xfrm>
            <a:off x="2676088" y="3176942"/>
            <a:ext cx="2407640" cy="1000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3" action="ppaction://hlinksldjump"/>
            <a:extLst>
              <a:ext uri="{FF2B5EF4-FFF2-40B4-BE49-F238E27FC236}">
                <a16:creationId xmlns:a16="http://schemas.microsoft.com/office/drawing/2014/main" id="{06D787D5-0223-4051-8DBC-E3797AE4874F}"/>
              </a:ext>
            </a:extLst>
          </p:cNvPr>
          <p:cNvSpPr/>
          <p:nvPr/>
        </p:nvSpPr>
        <p:spPr>
          <a:xfrm>
            <a:off x="134225" y="2730617"/>
            <a:ext cx="1921078" cy="339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hlinkClick r:id="rId4" action="ppaction://hlinksldjump"/>
            <a:extLst>
              <a:ext uri="{FF2B5EF4-FFF2-40B4-BE49-F238E27FC236}">
                <a16:creationId xmlns:a16="http://schemas.microsoft.com/office/drawing/2014/main" id="{09CDA2E4-9FE9-4B98-B00A-AB745585C577}"/>
              </a:ext>
            </a:extLst>
          </p:cNvPr>
          <p:cNvSpPr/>
          <p:nvPr/>
        </p:nvSpPr>
        <p:spPr>
          <a:xfrm>
            <a:off x="226503" y="3145872"/>
            <a:ext cx="1825304" cy="151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rId5" action="ppaction://hlinksldjump"/>
            <a:extLst>
              <a:ext uri="{FF2B5EF4-FFF2-40B4-BE49-F238E27FC236}">
                <a16:creationId xmlns:a16="http://schemas.microsoft.com/office/drawing/2014/main" id="{BCCD827E-1EF5-43BF-888C-1059CA75EDA8}"/>
              </a:ext>
            </a:extLst>
          </p:cNvPr>
          <p:cNvSpPr/>
          <p:nvPr/>
        </p:nvSpPr>
        <p:spPr>
          <a:xfrm>
            <a:off x="236289" y="3361888"/>
            <a:ext cx="1921077" cy="178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6" action="ppaction://hlinksldjump"/>
            <a:extLst>
              <a:ext uri="{FF2B5EF4-FFF2-40B4-BE49-F238E27FC236}">
                <a16:creationId xmlns:a16="http://schemas.microsoft.com/office/drawing/2014/main" id="{A975486D-7B72-4665-8D4F-39B44FFDF8B5}"/>
              </a:ext>
            </a:extLst>
          </p:cNvPr>
          <p:cNvSpPr/>
          <p:nvPr/>
        </p:nvSpPr>
        <p:spPr>
          <a:xfrm>
            <a:off x="236288" y="3582099"/>
            <a:ext cx="1995883" cy="178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7" action="ppaction://hlinksldjump"/>
            <a:extLst>
              <a:ext uri="{FF2B5EF4-FFF2-40B4-BE49-F238E27FC236}">
                <a16:creationId xmlns:a16="http://schemas.microsoft.com/office/drawing/2014/main" id="{0EDCF157-752A-4CCA-BAFA-38AFC41D79B4}"/>
              </a:ext>
            </a:extLst>
          </p:cNvPr>
          <p:cNvSpPr/>
          <p:nvPr/>
        </p:nvSpPr>
        <p:spPr>
          <a:xfrm>
            <a:off x="236288" y="3787630"/>
            <a:ext cx="1577130"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hlinkClick r:id="rId8" action="ppaction://hlinksldjump"/>
            <a:extLst>
              <a:ext uri="{FF2B5EF4-FFF2-40B4-BE49-F238E27FC236}">
                <a16:creationId xmlns:a16="http://schemas.microsoft.com/office/drawing/2014/main" id="{BA4D99D3-9F09-4864-A7EB-141FD9B0153C}"/>
              </a:ext>
            </a:extLst>
          </p:cNvPr>
          <p:cNvSpPr/>
          <p:nvPr/>
        </p:nvSpPr>
        <p:spPr>
          <a:xfrm>
            <a:off x="236288" y="4213371"/>
            <a:ext cx="1577130"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9" action="ppaction://hlinksldjump"/>
            <a:extLst>
              <a:ext uri="{FF2B5EF4-FFF2-40B4-BE49-F238E27FC236}">
                <a16:creationId xmlns:a16="http://schemas.microsoft.com/office/drawing/2014/main" id="{AD58D1D2-1B4E-4A83-9704-D53588CC4942}"/>
              </a:ext>
            </a:extLst>
          </p:cNvPr>
          <p:cNvSpPr/>
          <p:nvPr/>
        </p:nvSpPr>
        <p:spPr>
          <a:xfrm>
            <a:off x="236288" y="4672667"/>
            <a:ext cx="1819015"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10" action="ppaction://hlinksldjump"/>
            <a:extLst>
              <a:ext uri="{FF2B5EF4-FFF2-40B4-BE49-F238E27FC236}">
                <a16:creationId xmlns:a16="http://schemas.microsoft.com/office/drawing/2014/main" id="{0B88A6FB-39D2-4872-8058-A7124D727545}"/>
              </a:ext>
            </a:extLst>
          </p:cNvPr>
          <p:cNvSpPr/>
          <p:nvPr/>
        </p:nvSpPr>
        <p:spPr>
          <a:xfrm>
            <a:off x="213914" y="5125673"/>
            <a:ext cx="1819015"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11" action="ppaction://hlinksldjump"/>
            <a:extLst>
              <a:ext uri="{FF2B5EF4-FFF2-40B4-BE49-F238E27FC236}">
                <a16:creationId xmlns:a16="http://schemas.microsoft.com/office/drawing/2014/main" id="{D5979F9E-8A6A-4F08-99B0-4B54C97F69C5}"/>
              </a:ext>
            </a:extLst>
          </p:cNvPr>
          <p:cNvSpPr/>
          <p:nvPr/>
        </p:nvSpPr>
        <p:spPr>
          <a:xfrm>
            <a:off x="236287" y="5551414"/>
            <a:ext cx="1483455" cy="371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12" action="ppaction://hlinksldjump"/>
            <a:extLst>
              <a:ext uri="{FF2B5EF4-FFF2-40B4-BE49-F238E27FC236}">
                <a16:creationId xmlns:a16="http://schemas.microsoft.com/office/drawing/2014/main" id="{E69E617B-CAF9-4415-A2F5-FF2E02205624}"/>
              </a:ext>
            </a:extLst>
          </p:cNvPr>
          <p:cNvSpPr/>
          <p:nvPr/>
        </p:nvSpPr>
        <p:spPr>
          <a:xfrm>
            <a:off x="0" y="0"/>
            <a:ext cx="2701255" cy="922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120061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780FA8-A7BD-4ED1-93A4-90CA2989B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Rectangle 3">
            <a:extLst>
              <a:ext uri="{FF2B5EF4-FFF2-40B4-BE49-F238E27FC236}">
                <a16:creationId xmlns:a16="http://schemas.microsoft.com/office/drawing/2014/main" id="{220B7AE9-F701-4BF0-81FB-411C96886DB3}"/>
              </a:ext>
            </a:extLst>
          </p:cNvPr>
          <p:cNvSpPr/>
          <p:nvPr/>
        </p:nvSpPr>
        <p:spPr>
          <a:xfrm>
            <a:off x="2701255" y="3068129"/>
            <a:ext cx="2525086" cy="369332"/>
          </a:xfrm>
          <a:prstGeom prst="rect">
            <a:avLst/>
          </a:prstGeom>
          <a:solidFill>
            <a:schemeClr val="bg1"/>
          </a:solidFill>
        </p:spPr>
        <p:txBody>
          <a:bodyPr wrap="square">
            <a:spAutoFit/>
          </a:bodyPr>
          <a:lstStyle/>
          <a:p>
            <a:r>
              <a:rPr lang="es-AR" b="1" dirty="0"/>
              <a:t>Tipos de Institución</a:t>
            </a:r>
            <a:endParaRPr lang="en-US" dirty="0"/>
          </a:p>
        </p:txBody>
      </p:sp>
      <p:sp>
        <p:nvSpPr>
          <p:cNvPr id="5" name="TextBox 4">
            <a:extLst>
              <a:ext uri="{FF2B5EF4-FFF2-40B4-BE49-F238E27FC236}">
                <a16:creationId xmlns:a16="http://schemas.microsoft.com/office/drawing/2014/main" id="{967114C2-B5CE-43C4-8DD4-BDE3EF0D2D1A}"/>
              </a:ext>
            </a:extLst>
          </p:cNvPr>
          <p:cNvSpPr txBox="1"/>
          <p:nvPr/>
        </p:nvSpPr>
        <p:spPr>
          <a:xfrm>
            <a:off x="3355597" y="3716323"/>
            <a:ext cx="1258348" cy="307777"/>
          </a:xfrm>
          <a:prstGeom prst="rect">
            <a:avLst/>
          </a:prstGeom>
          <a:solidFill>
            <a:schemeClr val="bg1"/>
          </a:solidFill>
        </p:spPr>
        <p:txBody>
          <a:bodyPr wrap="square" rtlCol="0">
            <a:spAutoFit/>
          </a:bodyPr>
          <a:lstStyle/>
          <a:p>
            <a:r>
              <a:rPr lang="en-US" sz="1400" b="1" dirty="0" err="1">
                <a:solidFill>
                  <a:schemeClr val="accent6">
                    <a:lumMod val="50000"/>
                  </a:schemeClr>
                </a:solidFill>
              </a:rPr>
              <a:t>Melera</a:t>
            </a:r>
            <a:endParaRPr lang="en-US" sz="1400" b="1" dirty="0">
              <a:solidFill>
                <a:schemeClr val="accent6">
                  <a:lumMod val="50000"/>
                </a:schemeClr>
              </a:solidFill>
            </a:endParaRPr>
          </a:p>
        </p:txBody>
      </p:sp>
      <p:sp>
        <p:nvSpPr>
          <p:cNvPr id="6" name="TextBox 5">
            <a:extLst>
              <a:ext uri="{FF2B5EF4-FFF2-40B4-BE49-F238E27FC236}">
                <a16:creationId xmlns:a16="http://schemas.microsoft.com/office/drawing/2014/main" id="{98CF68FD-E80F-4551-B1CD-0041E12BD3E8}"/>
              </a:ext>
            </a:extLst>
          </p:cNvPr>
          <p:cNvSpPr txBox="1"/>
          <p:nvPr/>
        </p:nvSpPr>
        <p:spPr>
          <a:xfrm>
            <a:off x="4682455" y="1032126"/>
            <a:ext cx="7441035" cy="5676169"/>
          </a:xfrm>
          <a:prstGeom prst="rect">
            <a:avLst/>
          </a:prstGeom>
          <a:noFill/>
        </p:spPr>
        <p:txBody>
          <a:bodyPr wrap="square" rtlCol="0">
            <a:spAutoFit/>
          </a:bodyPr>
          <a:lstStyle/>
          <a:p>
            <a:pPr>
              <a:lnSpc>
                <a:spcPts val="1900"/>
              </a:lnSpc>
            </a:pPr>
            <a:r>
              <a:rPr lang="es-ES" sz="1200" dirty="0"/>
              <a:t>Melera describe una clasificación de las instituciones en su sentido estricto, las organizaciones. Esta se basa en las formas en que el poder se distribuye y ejerce dentro de ellas. Los tres tipos de organización que se distinguen son las democráticas, las </a:t>
            </a:r>
            <a:r>
              <a:rPr lang="es-ES" sz="1200" dirty="0" err="1"/>
              <a:t>autogestivas</a:t>
            </a:r>
            <a:r>
              <a:rPr lang="es-ES" sz="1200" dirty="0"/>
              <a:t> y las totales,</a:t>
            </a:r>
          </a:p>
          <a:p>
            <a:pPr>
              <a:lnSpc>
                <a:spcPts val="1900"/>
              </a:lnSpc>
            </a:pPr>
            <a:r>
              <a:rPr lang="es-ES" sz="1200" dirty="0"/>
              <a:t>Las organizaciones democráticas se sostienen en los valores de ese tipo de gobierno y han de contar con una serie de controles y regulaciones que los aseguren. En ellas existe un organigrama formal, una división apropiada del trabajo, responsabilidades ajustadas al cargo y representantes para los diversos sectores. La institución estatal democrática es la garante de que todas las demás se ajusten a ese modelo. </a:t>
            </a:r>
          </a:p>
          <a:p>
            <a:pPr>
              <a:lnSpc>
                <a:spcPts val="1900"/>
              </a:lnSpc>
            </a:pPr>
            <a:r>
              <a:rPr lang="es-ES" sz="1200" dirty="0"/>
              <a:t>Las </a:t>
            </a:r>
            <a:r>
              <a:rPr lang="es-ES" sz="1200" dirty="0" err="1"/>
              <a:t>autogestivas</a:t>
            </a:r>
            <a:r>
              <a:rPr lang="es-ES" sz="1200" dirty="0"/>
              <a:t>, por su parte, toman la base de las democráticas y van un paso más allá. En ellas se apunta a la horizontalidad y las responsabilidades rotan en base a la tarea a enfrentar, sin que existan jerarquías fijas. No persiguen la ganancia, sino la producción de excedentes que son distribuidos de forma equitativa entre los miembros. Estas organizaciones hacen una fuerte apuesta a la autonomía, buscando evitar atarse financieramente al estado o a los aportes condicionales de terceros.</a:t>
            </a:r>
          </a:p>
          <a:p>
            <a:pPr>
              <a:lnSpc>
                <a:spcPts val="1900"/>
              </a:lnSpc>
            </a:pPr>
            <a:r>
              <a:rPr lang="es-ES" sz="1200" dirty="0"/>
              <a:t>Finalmente, las organizaciones totales son aquellas que buscan suprimir las subjetividades individuales, controlando todos los aspectos de la vida de quienes se ven encerrados en ellas. Las cárceles, institutos de menores y psiquiátricos son ejemplos de ellas.</a:t>
            </a:r>
          </a:p>
          <a:p>
            <a:pPr>
              <a:lnSpc>
                <a:spcPts val="1900"/>
              </a:lnSpc>
            </a:pPr>
            <a:r>
              <a:rPr lang="es-ES" sz="1200" dirty="0"/>
              <a:t>Resulta imposible encontrar organizaciones que encajen de manera pura en una de estas categorías, siempre se encuentran matices, siendo </a:t>
            </a:r>
            <a:r>
              <a:rPr lang="es-ES" sz="1200" dirty="0" err="1"/>
              <a:t>Silk</a:t>
            </a:r>
            <a:r>
              <a:rPr lang="es-ES" sz="1200" dirty="0"/>
              <a:t> Road es un ejemplo de esto. Su estructura mayormente virtual la aleja de estas categorizaciones clásicas, pero pueden encontrarse elementos de distintos tipos de organización. La autonomía respecto al Estado la acerca a la tendencia </a:t>
            </a:r>
            <a:r>
              <a:rPr lang="es-ES" sz="1200" dirty="0" err="1"/>
              <a:t>autogestiva</a:t>
            </a:r>
            <a:r>
              <a:rPr lang="es-ES" sz="1200" dirty="0"/>
              <a:t>, pero su generación de ganancias centralizadas la contradice. A su vez, no cuenta con el soporte material de las organizaciones totales para controlar la vida de sus miembros, pero sí logra borrar elementos de las subjetividades individuales al llevarlas a abandonar sus límites individuales y entregarse a la transgresión en masa. Su falta de organización formal, reglamentaciones y espacios representativos, por su parte, la alejan firmemente de la organización democrática clásica.</a:t>
            </a:r>
          </a:p>
        </p:txBody>
      </p:sp>
      <p:sp>
        <p:nvSpPr>
          <p:cNvPr id="7" name="Rectangle 6">
            <a:hlinkClick r:id="rId3" action="ppaction://hlinksldjump"/>
            <a:extLst>
              <a:ext uri="{FF2B5EF4-FFF2-40B4-BE49-F238E27FC236}">
                <a16:creationId xmlns:a16="http://schemas.microsoft.com/office/drawing/2014/main" id="{44B295E1-4864-4948-9465-DFB4530D4943}"/>
              </a:ext>
            </a:extLst>
          </p:cNvPr>
          <p:cNvSpPr/>
          <p:nvPr/>
        </p:nvSpPr>
        <p:spPr>
          <a:xfrm>
            <a:off x="226503" y="3145872"/>
            <a:ext cx="1825304" cy="151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4" action="ppaction://hlinksldjump"/>
            <a:extLst>
              <a:ext uri="{FF2B5EF4-FFF2-40B4-BE49-F238E27FC236}">
                <a16:creationId xmlns:a16="http://schemas.microsoft.com/office/drawing/2014/main" id="{14F750E2-EF66-4AA4-B4DE-9582CBE2B171}"/>
              </a:ext>
            </a:extLst>
          </p:cNvPr>
          <p:cNvSpPr/>
          <p:nvPr/>
        </p:nvSpPr>
        <p:spPr>
          <a:xfrm>
            <a:off x="236288" y="3582099"/>
            <a:ext cx="1995883" cy="178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5" action="ppaction://hlinksldjump"/>
            <a:extLst>
              <a:ext uri="{FF2B5EF4-FFF2-40B4-BE49-F238E27FC236}">
                <a16:creationId xmlns:a16="http://schemas.microsoft.com/office/drawing/2014/main" id="{33AEBA8F-44FC-4B51-B5C9-7AB115B5A827}"/>
              </a:ext>
            </a:extLst>
          </p:cNvPr>
          <p:cNvSpPr/>
          <p:nvPr/>
        </p:nvSpPr>
        <p:spPr>
          <a:xfrm>
            <a:off x="236288" y="3787630"/>
            <a:ext cx="1577130"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hlinkClick r:id="rId6" action="ppaction://hlinksldjump"/>
            <a:extLst>
              <a:ext uri="{FF2B5EF4-FFF2-40B4-BE49-F238E27FC236}">
                <a16:creationId xmlns:a16="http://schemas.microsoft.com/office/drawing/2014/main" id="{BFCA39F0-5B6B-4D21-8391-C86D456A05D9}"/>
              </a:ext>
            </a:extLst>
          </p:cNvPr>
          <p:cNvSpPr/>
          <p:nvPr/>
        </p:nvSpPr>
        <p:spPr>
          <a:xfrm>
            <a:off x="236288" y="4213371"/>
            <a:ext cx="1577130"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7" action="ppaction://hlinksldjump"/>
            <a:extLst>
              <a:ext uri="{FF2B5EF4-FFF2-40B4-BE49-F238E27FC236}">
                <a16:creationId xmlns:a16="http://schemas.microsoft.com/office/drawing/2014/main" id="{28434EB2-2C1D-472A-AEA0-D0651E000722}"/>
              </a:ext>
            </a:extLst>
          </p:cNvPr>
          <p:cNvSpPr/>
          <p:nvPr/>
        </p:nvSpPr>
        <p:spPr>
          <a:xfrm>
            <a:off x="236288" y="4672667"/>
            <a:ext cx="1819015"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8" action="ppaction://hlinksldjump"/>
            <a:extLst>
              <a:ext uri="{FF2B5EF4-FFF2-40B4-BE49-F238E27FC236}">
                <a16:creationId xmlns:a16="http://schemas.microsoft.com/office/drawing/2014/main" id="{745AFCE9-E2B5-4776-8988-F40EA9CD6B8E}"/>
              </a:ext>
            </a:extLst>
          </p:cNvPr>
          <p:cNvSpPr/>
          <p:nvPr/>
        </p:nvSpPr>
        <p:spPr>
          <a:xfrm>
            <a:off x="213914" y="5125673"/>
            <a:ext cx="1819015"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9" action="ppaction://hlinksldjump"/>
            <a:extLst>
              <a:ext uri="{FF2B5EF4-FFF2-40B4-BE49-F238E27FC236}">
                <a16:creationId xmlns:a16="http://schemas.microsoft.com/office/drawing/2014/main" id="{161A3629-14AB-450C-9150-C3BEDE681F49}"/>
              </a:ext>
            </a:extLst>
          </p:cNvPr>
          <p:cNvSpPr/>
          <p:nvPr/>
        </p:nvSpPr>
        <p:spPr>
          <a:xfrm>
            <a:off x="236287" y="5551414"/>
            <a:ext cx="1483455" cy="371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0A1CF54-A91B-4AE5-9631-9C8CD1B8006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01255" y="1420266"/>
            <a:ext cx="1908272" cy="1429362"/>
          </a:xfrm>
          <a:prstGeom prst="rect">
            <a:avLst/>
          </a:prstGeom>
        </p:spPr>
      </p:pic>
      <p:sp>
        <p:nvSpPr>
          <p:cNvPr id="14" name="Rectangle 13">
            <a:hlinkClick r:id="rId11" action="ppaction://hlinksldjump"/>
            <a:extLst>
              <a:ext uri="{FF2B5EF4-FFF2-40B4-BE49-F238E27FC236}">
                <a16:creationId xmlns:a16="http://schemas.microsoft.com/office/drawing/2014/main" id="{5E777DDB-80A6-42EF-9933-F11D27E1B76B}"/>
              </a:ext>
            </a:extLst>
          </p:cNvPr>
          <p:cNvSpPr/>
          <p:nvPr/>
        </p:nvSpPr>
        <p:spPr>
          <a:xfrm>
            <a:off x="0" y="0"/>
            <a:ext cx="2701255" cy="922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92413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780FA8-A7BD-4ED1-93A4-90CA2989B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Rectangle 3">
            <a:extLst>
              <a:ext uri="{FF2B5EF4-FFF2-40B4-BE49-F238E27FC236}">
                <a16:creationId xmlns:a16="http://schemas.microsoft.com/office/drawing/2014/main" id="{B36540E3-84FB-440D-8609-E62FD343D492}"/>
              </a:ext>
            </a:extLst>
          </p:cNvPr>
          <p:cNvSpPr/>
          <p:nvPr/>
        </p:nvSpPr>
        <p:spPr>
          <a:xfrm>
            <a:off x="2701255" y="2850015"/>
            <a:ext cx="2525086" cy="646331"/>
          </a:xfrm>
          <a:prstGeom prst="rect">
            <a:avLst/>
          </a:prstGeom>
          <a:solidFill>
            <a:schemeClr val="bg1"/>
          </a:solidFill>
        </p:spPr>
        <p:txBody>
          <a:bodyPr wrap="square">
            <a:spAutoFit/>
          </a:bodyPr>
          <a:lstStyle/>
          <a:p>
            <a:r>
              <a:rPr lang="es-AR" b="1" dirty="0"/>
              <a:t>Libertarismo vs Fatalismo</a:t>
            </a:r>
            <a:endParaRPr lang="en-US" dirty="0"/>
          </a:p>
        </p:txBody>
      </p:sp>
      <p:sp>
        <p:nvSpPr>
          <p:cNvPr id="5" name="TextBox 4">
            <a:extLst>
              <a:ext uri="{FF2B5EF4-FFF2-40B4-BE49-F238E27FC236}">
                <a16:creationId xmlns:a16="http://schemas.microsoft.com/office/drawing/2014/main" id="{1D88DC0A-A3BF-4170-9E8C-8E3751D6AD0A}"/>
              </a:ext>
            </a:extLst>
          </p:cNvPr>
          <p:cNvSpPr txBox="1"/>
          <p:nvPr/>
        </p:nvSpPr>
        <p:spPr>
          <a:xfrm>
            <a:off x="3355597" y="3716323"/>
            <a:ext cx="1258348" cy="307777"/>
          </a:xfrm>
          <a:prstGeom prst="rect">
            <a:avLst/>
          </a:prstGeom>
          <a:solidFill>
            <a:schemeClr val="bg1"/>
          </a:solidFill>
        </p:spPr>
        <p:txBody>
          <a:bodyPr wrap="square" rtlCol="0">
            <a:spAutoFit/>
          </a:bodyPr>
          <a:lstStyle/>
          <a:p>
            <a:r>
              <a:rPr lang="en-US" sz="1400" b="1" dirty="0" err="1">
                <a:solidFill>
                  <a:schemeClr val="accent6">
                    <a:lumMod val="50000"/>
                  </a:schemeClr>
                </a:solidFill>
              </a:rPr>
              <a:t>Baró</a:t>
            </a:r>
            <a:endParaRPr lang="en-US" sz="1400" b="1" dirty="0">
              <a:solidFill>
                <a:schemeClr val="accent6">
                  <a:lumMod val="50000"/>
                </a:schemeClr>
              </a:solidFill>
            </a:endParaRPr>
          </a:p>
        </p:txBody>
      </p:sp>
      <p:sp>
        <p:nvSpPr>
          <p:cNvPr id="6" name="TextBox 5">
            <a:extLst>
              <a:ext uri="{FF2B5EF4-FFF2-40B4-BE49-F238E27FC236}">
                <a16:creationId xmlns:a16="http://schemas.microsoft.com/office/drawing/2014/main" id="{DD38770B-A2B9-4A04-A48E-C1A5323E3671}"/>
              </a:ext>
            </a:extLst>
          </p:cNvPr>
          <p:cNvSpPr txBox="1"/>
          <p:nvPr/>
        </p:nvSpPr>
        <p:spPr>
          <a:xfrm>
            <a:off x="4328719" y="947956"/>
            <a:ext cx="7768206" cy="5326715"/>
          </a:xfrm>
          <a:prstGeom prst="rect">
            <a:avLst/>
          </a:prstGeom>
          <a:noFill/>
        </p:spPr>
        <p:txBody>
          <a:bodyPr wrap="square" rtlCol="0">
            <a:spAutoFit/>
          </a:bodyPr>
          <a:lstStyle/>
          <a:p>
            <a:pPr algn="just">
              <a:lnSpc>
                <a:spcPct val="150000"/>
              </a:lnSpc>
            </a:pPr>
            <a:r>
              <a:rPr lang="es-ES" sz="1200" dirty="0"/>
              <a:t>Baró describe al fatalismo como una actitud frente a la vida caracterizada por la aceptación de que el destino está determinado negativamente y nada puede hacerse para cambiarlo. El conformismo y la resignación se tornan las respuestas características ante todas las situaciones, el presente se vuelve el único tiempo pensable, abandonando toda posibilidad de historización o proyección a futuro, y la pasividad ante los eventos predomina por sobre cualquier actividad.</a:t>
            </a:r>
          </a:p>
          <a:p>
            <a:pPr algn="just">
              <a:lnSpc>
                <a:spcPct val="150000"/>
              </a:lnSpc>
            </a:pPr>
            <a:r>
              <a:rPr lang="es-ES" sz="1200" dirty="0"/>
              <a:t>Estas actitudes son consideradas como inherentes a los habitantes de Latinoamérica por ciertos sectores, utilizándolas como explicación de las dificultades que enfrenta la región y como base para un trato despreciativo hacia la población. Sin embargo, profundizando en la comprensión de este fenómeno, se observa como el fatalismo resulta una respuesta lógica a las condiciones de vida que se imponen a los sectores latinoamericanos más vulnerables. El sistema social mantiene a muchos por fuera, marginados y sin posibilidad de integrarse, condenados a nunca prosperar y forzados a una vida servil. La resignación y la sumisión ante las clases dominantes parecen actitudes adaptativas, cuando sólo la rendición absoluta brinda una mínima esperanza de supervivencia.</a:t>
            </a:r>
          </a:p>
          <a:p>
            <a:pPr algn="just">
              <a:lnSpc>
                <a:spcPct val="150000"/>
              </a:lnSpc>
            </a:pPr>
            <a:r>
              <a:rPr lang="es-ES" sz="1200" dirty="0"/>
              <a:t>Las búsquedas de </a:t>
            </a:r>
            <a:r>
              <a:rPr lang="es-ES" sz="1200" dirty="0" err="1"/>
              <a:t>Dread</a:t>
            </a:r>
            <a:r>
              <a:rPr lang="es-ES" sz="1200" dirty="0"/>
              <a:t> </a:t>
            </a:r>
            <a:r>
              <a:rPr lang="es-ES" sz="1200" dirty="0" err="1"/>
              <a:t>Pirate</a:t>
            </a:r>
            <a:r>
              <a:rPr lang="es-ES" sz="1200" dirty="0"/>
              <a:t> Roberts en la construcción de </a:t>
            </a:r>
            <a:r>
              <a:rPr lang="es-ES" sz="1200" dirty="0" err="1"/>
              <a:t>Silk</a:t>
            </a:r>
            <a:r>
              <a:rPr lang="es-ES" sz="1200" dirty="0"/>
              <a:t> Road nos muestran como las condiciones sociales signan los modos de la marginalidad y las respuestas que las personas pueden dar ante ella. En una sociedad como la estadounidense, atravesada por ideales libertarios, una población dejada de lado (como suelen ser los habituales consumidores de drogas ilegales) puede buscar confrontar a la autoridad, escapar a ella, negar las reglas que condenan sus formas de vida, no rendirse. Su organización insignia terminaría cayendo, más brotes similares seguirían germinando.</a:t>
            </a:r>
          </a:p>
          <a:p>
            <a:pPr algn="just">
              <a:lnSpc>
                <a:spcPct val="150000"/>
              </a:lnSpc>
            </a:pPr>
            <a:r>
              <a:rPr lang="es-ES" sz="1200" dirty="0"/>
              <a:t>Baró afirma que un camino similar, pero a mayor escala y más </a:t>
            </a:r>
            <a:r>
              <a:rPr lang="es-ES" sz="1200" dirty="0" err="1"/>
              <a:t>confrontativo</a:t>
            </a:r>
            <a:r>
              <a:rPr lang="es-ES" sz="1200" dirty="0"/>
              <a:t>, sería la salida al fatalismo en Latinoamérica. Es necesaria una superación de la actitud fatalista individual para comenzar el movimiento, mas sólo la unión del pueblo podría permitir un cambio revolucionario que quiebre con las estructuras sociales que generaron la desesperanza inicial.</a:t>
            </a:r>
          </a:p>
        </p:txBody>
      </p:sp>
      <p:sp>
        <p:nvSpPr>
          <p:cNvPr id="7" name="Rectangle 6">
            <a:hlinkClick r:id="rId3" action="ppaction://hlinksldjump"/>
            <a:extLst>
              <a:ext uri="{FF2B5EF4-FFF2-40B4-BE49-F238E27FC236}">
                <a16:creationId xmlns:a16="http://schemas.microsoft.com/office/drawing/2014/main" id="{71955E25-CEEB-4875-9932-CC72BEDE3086}"/>
              </a:ext>
            </a:extLst>
          </p:cNvPr>
          <p:cNvSpPr/>
          <p:nvPr/>
        </p:nvSpPr>
        <p:spPr>
          <a:xfrm>
            <a:off x="134225" y="2730617"/>
            <a:ext cx="1921078" cy="339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4" action="ppaction://hlinksldjump"/>
            <a:extLst>
              <a:ext uri="{FF2B5EF4-FFF2-40B4-BE49-F238E27FC236}">
                <a16:creationId xmlns:a16="http://schemas.microsoft.com/office/drawing/2014/main" id="{0EA2D82B-E315-4D82-A4B3-487A0B3ED2B5}"/>
              </a:ext>
            </a:extLst>
          </p:cNvPr>
          <p:cNvSpPr/>
          <p:nvPr/>
        </p:nvSpPr>
        <p:spPr>
          <a:xfrm>
            <a:off x="226503" y="3145872"/>
            <a:ext cx="1825304" cy="151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5" action="ppaction://hlinksldjump"/>
            <a:extLst>
              <a:ext uri="{FF2B5EF4-FFF2-40B4-BE49-F238E27FC236}">
                <a16:creationId xmlns:a16="http://schemas.microsoft.com/office/drawing/2014/main" id="{BCBA1455-1BD3-4F67-9999-DF376D2316C9}"/>
              </a:ext>
            </a:extLst>
          </p:cNvPr>
          <p:cNvSpPr/>
          <p:nvPr/>
        </p:nvSpPr>
        <p:spPr>
          <a:xfrm>
            <a:off x="236289" y="3361888"/>
            <a:ext cx="1921077" cy="178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hlinkClick r:id="rId6" action="ppaction://hlinksldjump"/>
            <a:extLst>
              <a:ext uri="{FF2B5EF4-FFF2-40B4-BE49-F238E27FC236}">
                <a16:creationId xmlns:a16="http://schemas.microsoft.com/office/drawing/2014/main" id="{BA8F783B-88D6-4F5B-99C9-88C7D328FF83}"/>
              </a:ext>
            </a:extLst>
          </p:cNvPr>
          <p:cNvSpPr/>
          <p:nvPr/>
        </p:nvSpPr>
        <p:spPr>
          <a:xfrm>
            <a:off x="236288" y="3582099"/>
            <a:ext cx="1995883" cy="178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7" action="ppaction://hlinksldjump"/>
            <a:extLst>
              <a:ext uri="{FF2B5EF4-FFF2-40B4-BE49-F238E27FC236}">
                <a16:creationId xmlns:a16="http://schemas.microsoft.com/office/drawing/2014/main" id="{8AB3BF7B-7046-488A-A0D4-EA6993EF6AA5}"/>
              </a:ext>
            </a:extLst>
          </p:cNvPr>
          <p:cNvSpPr/>
          <p:nvPr/>
        </p:nvSpPr>
        <p:spPr>
          <a:xfrm>
            <a:off x="236288" y="4213371"/>
            <a:ext cx="1577130"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8" action="ppaction://hlinksldjump"/>
            <a:extLst>
              <a:ext uri="{FF2B5EF4-FFF2-40B4-BE49-F238E27FC236}">
                <a16:creationId xmlns:a16="http://schemas.microsoft.com/office/drawing/2014/main" id="{7D3CBE32-0E89-40FC-9828-C778B7913B36}"/>
              </a:ext>
            </a:extLst>
          </p:cNvPr>
          <p:cNvSpPr/>
          <p:nvPr/>
        </p:nvSpPr>
        <p:spPr>
          <a:xfrm>
            <a:off x="236288" y="4672667"/>
            <a:ext cx="1819015"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9" action="ppaction://hlinksldjump"/>
            <a:extLst>
              <a:ext uri="{FF2B5EF4-FFF2-40B4-BE49-F238E27FC236}">
                <a16:creationId xmlns:a16="http://schemas.microsoft.com/office/drawing/2014/main" id="{AF26C4E9-4CE6-43A1-8432-9D169AB6D70D}"/>
              </a:ext>
            </a:extLst>
          </p:cNvPr>
          <p:cNvSpPr/>
          <p:nvPr/>
        </p:nvSpPr>
        <p:spPr>
          <a:xfrm>
            <a:off x="213914" y="5125673"/>
            <a:ext cx="1819015"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10" action="ppaction://hlinksldjump"/>
            <a:extLst>
              <a:ext uri="{FF2B5EF4-FFF2-40B4-BE49-F238E27FC236}">
                <a16:creationId xmlns:a16="http://schemas.microsoft.com/office/drawing/2014/main" id="{96AC74FC-CE47-4253-99C4-2905A3A80546}"/>
              </a:ext>
            </a:extLst>
          </p:cNvPr>
          <p:cNvSpPr/>
          <p:nvPr/>
        </p:nvSpPr>
        <p:spPr>
          <a:xfrm>
            <a:off x="236287" y="5551414"/>
            <a:ext cx="1483455" cy="371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CE4C310-71C4-4FFA-B643-8AC5BE7F06F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26421" y="1155599"/>
            <a:ext cx="1556862" cy="1694416"/>
          </a:xfrm>
          <a:prstGeom prst="rect">
            <a:avLst/>
          </a:prstGeom>
        </p:spPr>
      </p:pic>
      <p:sp>
        <p:nvSpPr>
          <p:cNvPr id="16" name="Rectangle 15">
            <a:hlinkClick r:id="rId12" action="ppaction://hlinksldjump"/>
            <a:extLst>
              <a:ext uri="{FF2B5EF4-FFF2-40B4-BE49-F238E27FC236}">
                <a16:creationId xmlns:a16="http://schemas.microsoft.com/office/drawing/2014/main" id="{EB6F7D2F-65B0-41D0-998A-8E05CA5EB5A5}"/>
              </a:ext>
            </a:extLst>
          </p:cNvPr>
          <p:cNvSpPr/>
          <p:nvPr/>
        </p:nvSpPr>
        <p:spPr>
          <a:xfrm>
            <a:off x="0" y="0"/>
            <a:ext cx="2701255" cy="922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155788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780FA8-A7BD-4ED1-93A4-90CA2989B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Rectangle 3">
            <a:extLst>
              <a:ext uri="{FF2B5EF4-FFF2-40B4-BE49-F238E27FC236}">
                <a16:creationId xmlns:a16="http://schemas.microsoft.com/office/drawing/2014/main" id="{0372BD3E-377D-4EC0-AA36-206EE25085C6}"/>
              </a:ext>
            </a:extLst>
          </p:cNvPr>
          <p:cNvSpPr/>
          <p:nvPr/>
        </p:nvSpPr>
        <p:spPr>
          <a:xfrm>
            <a:off x="2718033" y="2818511"/>
            <a:ext cx="2525086" cy="646331"/>
          </a:xfrm>
          <a:prstGeom prst="rect">
            <a:avLst/>
          </a:prstGeom>
          <a:solidFill>
            <a:schemeClr val="bg1"/>
          </a:solidFill>
        </p:spPr>
        <p:txBody>
          <a:bodyPr wrap="square">
            <a:spAutoFit/>
          </a:bodyPr>
          <a:lstStyle/>
          <a:p>
            <a:r>
              <a:rPr lang="es-AR" b="1" dirty="0"/>
              <a:t>Trabajo y Reconocimiento</a:t>
            </a:r>
            <a:endParaRPr lang="en-US" dirty="0"/>
          </a:p>
        </p:txBody>
      </p:sp>
      <p:sp>
        <p:nvSpPr>
          <p:cNvPr id="5" name="TextBox 4">
            <a:extLst>
              <a:ext uri="{FF2B5EF4-FFF2-40B4-BE49-F238E27FC236}">
                <a16:creationId xmlns:a16="http://schemas.microsoft.com/office/drawing/2014/main" id="{0D1E82AF-D2F0-4FEA-B7BC-037EFC0D2D98}"/>
              </a:ext>
            </a:extLst>
          </p:cNvPr>
          <p:cNvSpPr txBox="1"/>
          <p:nvPr/>
        </p:nvSpPr>
        <p:spPr>
          <a:xfrm>
            <a:off x="3355597" y="3716323"/>
            <a:ext cx="1258348" cy="307777"/>
          </a:xfrm>
          <a:prstGeom prst="rect">
            <a:avLst/>
          </a:prstGeom>
          <a:solidFill>
            <a:schemeClr val="bg1"/>
          </a:solidFill>
        </p:spPr>
        <p:txBody>
          <a:bodyPr wrap="square" rtlCol="0">
            <a:spAutoFit/>
          </a:bodyPr>
          <a:lstStyle/>
          <a:p>
            <a:r>
              <a:rPr lang="en-US" sz="1400" b="1" dirty="0" err="1">
                <a:solidFill>
                  <a:schemeClr val="accent6">
                    <a:lumMod val="50000"/>
                  </a:schemeClr>
                </a:solidFill>
              </a:rPr>
              <a:t>Dejours</a:t>
            </a:r>
            <a:endParaRPr lang="en-US" sz="1400" b="1" dirty="0">
              <a:solidFill>
                <a:schemeClr val="accent6">
                  <a:lumMod val="50000"/>
                </a:schemeClr>
              </a:solidFill>
            </a:endParaRPr>
          </a:p>
        </p:txBody>
      </p:sp>
      <p:sp>
        <p:nvSpPr>
          <p:cNvPr id="2" name="TextBox 1">
            <a:extLst>
              <a:ext uri="{FF2B5EF4-FFF2-40B4-BE49-F238E27FC236}">
                <a16:creationId xmlns:a16="http://schemas.microsoft.com/office/drawing/2014/main" id="{17E2AEEE-67C1-4BEA-BB09-2CC6299CEE2B}"/>
              </a:ext>
            </a:extLst>
          </p:cNvPr>
          <p:cNvSpPr txBox="1"/>
          <p:nvPr/>
        </p:nvSpPr>
        <p:spPr>
          <a:xfrm>
            <a:off x="4538444" y="1040235"/>
            <a:ext cx="7558481" cy="5462778"/>
          </a:xfrm>
          <a:prstGeom prst="rect">
            <a:avLst/>
          </a:prstGeom>
          <a:noFill/>
        </p:spPr>
        <p:txBody>
          <a:bodyPr wrap="square" rtlCol="0">
            <a:spAutoFit/>
          </a:bodyPr>
          <a:lstStyle/>
          <a:p>
            <a:pPr algn="just">
              <a:lnSpc>
                <a:spcPct val="150000"/>
              </a:lnSpc>
            </a:pPr>
            <a:r>
              <a:rPr lang="es-ES" sz="1300" dirty="0"/>
              <a:t>Dejours refiere la importancia del reconocimiento en el mundo del trabajo a la hora de sostener la propia identidad. Uno es en base a su relación con otros, a cómo estos lo ven en dos campos: el erótico y el social. El apuntalamiento desde lo erótico es dado por el amor, mientras que en lo social se es en base al trabajo.</a:t>
            </a:r>
          </a:p>
          <a:p>
            <a:pPr algn="just">
              <a:lnSpc>
                <a:spcPct val="150000"/>
              </a:lnSpc>
            </a:pPr>
            <a:r>
              <a:rPr lang="es-ES" sz="1300" dirty="0"/>
              <a:t>El reconocimiento del trabajo se da en base a dos juicios, el de utilidad y el de belleza. El primero se relaciona con la eficacia del trabajo, su contribución a una cierta producción y suele estar dado por los superiores. El segundo, en cambio, implica la pertenencia a una comunidad de oficio, el seguimiento de sus reglas del arte a la hora de crear, el signar el producto con algo propio y ser valorado por los pares.</a:t>
            </a:r>
          </a:p>
          <a:p>
            <a:pPr algn="just">
              <a:lnSpc>
                <a:spcPct val="150000"/>
              </a:lnSpc>
            </a:pPr>
            <a:r>
              <a:rPr lang="es-ES" sz="1300" dirty="0"/>
              <a:t>En una organización como </a:t>
            </a:r>
            <a:r>
              <a:rPr lang="es-ES" sz="1300" dirty="0" err="1"/>
              <a:t>Silk</a:t>
            </a:r>
            <a:r>
              <a:rPr lang="es-ES" sz="1300" dirty="0"/>
              <a:t> Road, sin embargo, estos conceptos deben estirarse para no romperse. La ausencia de jerarquías claras y la imposibilidad de una comunicación franca entre los practicantes de oficios ilegales anulan algunos de los elementos clásicos de ambos juicios. </a:t>
            </a:r>
          </a:p>
          <a:p>
            <a:pPr algn="just">
              <a:lnSpc>
                <a:spcPct val="150000"/>
              </a:lnSpc>
            </a:pPr>
            <a:r>
              <a:rPr lang="es-ES" sz="1300" dirty="0"/>
              <a:t>El juicio de utilidad parece reducirse a la inclusión o exclusión del sitio. El dueño de </a:t>
            </a:r>
            <a:r>
              <a:rPr lang="es-ES" sz="1300" dirty="0" err="1"/>
              <a:t>Silk</a:t>
            </a:r>
            <a:r>
              <a:rPr lang="es-ES" sz="1300" dirty="0"/>
              <a:t> Road expulsaba del sitio a los vendedores que no cumplían con las entregas a sus compradores u ofrecían servicios falsos.</a:t>
            </a:r>
          </a:p>
          <a:p>
            <a:pPr algn="just">
              <a:lnSpc>
                <a:spcPct val="150000"/>
              </a:lnSpc>
            </a:pPr>
            <a:r>
              <a:rPr lang="es-ES" sz="1300" dirty="0"/>
              <a:t>El juicio de belleza, al no existir una comunidad de productores y/o vendedores de drogas y otros servicios ilegales, podría llegar a encontrarse en las reseñas que los compradores dejaban de los productos. Este sería especialmente el caso en cuanto a la venta de drogas, ya que muchos de los compradores resultaban expertos en la materia, conocedores de las distinciones entre productos de calidad estándar o de excelencia. Es así que, en una revisión de las reseñas conservadas, pueden encontrarse verdaderas odas a las cualidades de algunos productos y su empaquetado.</a:t>
            </a:r>
          </a:p>
        </p:txBody>
      </p:sp>
      <p:sp>
        <p:nvSpPr>
          <p:cNvPr id="6" name="Rectangle 5">
            <a:hlinkClick r:id="rId3" action="ppaction://hlinksldjump"/>
            <a:extLst>
              <a:ext uri="{FF2B5EF4-FFF2-40B4-BE49-F238E27FC236}">
                <a16:creationId xmlns:a16="http://schemas.microsoft.com/office/drawing/2014/main" id="{18844481-62DE-485A-9178-7F93477DB996}"/>
              </a:ext>
            </a:extLst>
          </p:cNvPr>
          <p:cNvSpPr/>
          <p:nvPr/>
        </p:nvSpPr>
        <p:spPr>
          <a:xfrm>
            <a:off x="134225" y="2730617"/>
            <a:ext cx="1921078" cy="339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rId4" action="ppaction://hlinksldjump"/>
            <a:extLst>
              <a:ext uri="{FF2B5EF4-FFF2-40B4-BE49-F238E27FC236}">
                <a16:creationId xmlns:a16="http://schemas.microsoft.com/office/drawing/2014/main" id="{174DF54E-37B1-4321-94C1-91A9F55F4883}"/>
              </a:ext>
            </a:extLst>
          </p:cNvPr>
          <p:cNvSpPr/>
          <p:nvPr/>
        </p:nvSpPr>
        <p:spPr>
          <a:xfrm>
            <a:off x="226503" y="3145872"/>
            <a:ext cx="1825304" cy="151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5" action="ppaction://hlinksldjump"/>
            <a:extLst>
              <a:ext uri="{FF2B5EF4-FFF2-40B4-BE49-F238E27FC236}">
                <a16:creationId xmlns:a16="http://schemas.microsoft.com/office/drawing/2014/main" id="{69438809-668B-4A5E-A2CA-642311ABB40F}"/>
              </a:ext>
            </a:extLst>
          </p:cNvPr>
          <p:cNvSpPr/>
          <p:nvPr/>
        </p:nvSpPr>
        <p:spPr>
          <a:xfrm>
            <a:off x="236289" y="3361888"/>
            <a:ext cx="1921077" cy="178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6" action="ppaction://hlinksldjump"/>
            <a:extLst>
              <a:ext uri="{FF2B5EF4-FFF2-40B4-BE49-F238E27FC236}">
                <a16:creationId xmlns:a16="http://schemas.microsoft.com/office/drawing/2014/main" id="{D5D221E1-DADB-44E1-9D3F-B393AF00B145}"/>
              </a:ext>
            </a:extLst>
          </p:cNvPr>
          <p:cNvSpPr/>
          <p:nvPr/>
        </p:nvSpPr>
        <p:spPr>
          <a:xfrm>
            <a:off x="236288" y="3582099"/>
            <a:ext cx="1995883" cy="178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hlinkClick r:id="rId7" action="ppaction://hlinksldjump"/>
            <a:extLst>
              <a:ext uri="{FF2B5EF4-FFF2-40B4-BE49-F238E27FC236}">
                <a16:creationId xmlns:a16="http://schemas.microsoft.com/office/drawing/2014/main" id="{00250F0C-D54B-4F2D-8776-B0410B5DEAE0}"/>
              </a:ext>
            </a:extLst>
          </p:cNvPr>
          <p:cNvSpPr/>
          <p:nvPr/>
        </p:nvSpPr>
        <p:spPr>
          <a:xfrm>
            <a:off x="236288" y="3787630"/>
            <a:ext cx="1577130"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8" action="ppaction://hlinksldjump"/>
            <a:extLst>
              <a:ext uri="{FF2B5EF4-FFF2-40B4-BE49-F238E27FC236}">
                <a16:creationId xmlns:a16="http://schemas.microsoft.com/office/drawing/2014/main" id="{7DD2A833-36F3-40EF-99D4-E7C2570A53B1}"/>
              </a:ext>
            </a:extLst>
          </p:cNvPr>
          <p:cNvSpPr/>
          <p:nvPr/>
        </p:nvSpPr>
        <p:spPr>
          <a:xfrm>
            <a:off x="236288" y="4672667"/>
            <a:ext cx="1819015"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9" action="ppaction://hlinksldjump"/>
            <a:extLst>
              <a:ext uri="{FF2B5EF4-FFF2-40B4-BE49-F238E27FC236}">
                <a16:creationId xmlns:a16="http://schemas.microsoft.com/office/drawing/2014/main" id="{E9D0BD62-641D-40E3-AEB5-52A968D3C3F6}"/>
              </a:ext>
            </a:extLst>
          </p:cNvPr>
          <p:cNvSpPr/>
          <p:nvPr/>
        </p:nvSpPr>
        <p:spPr>
          <a:xfrm>
            <a:off x="213914" y="5125673"/>
            <a:ext cx="1819015"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10" action="ppaction://hlinksldjump"/>
            <a:extLst>
              <a:ext uri="{FF2B5EF4-FFF2-40B4-BE49-F238E27FC236}">
                <a16:creationId xmlns:a16="http://schemas.microsoft.com/office/drawing/2014/main" id="{21F36DE8-F78A-420E-866E-31A998EAA857}"/>
              </a:ext>
            </a:extLst>
          </p:cNvPr>
          <p:cNvSpPr/>
          <p:nvPr/>
        </p:nvSpPr>
        <p:spPr>
          <a:xfrm>
            <a:off x="236287" y="5551414"/>
            <a:ext cx="1483455" cy="371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2B7D3F9-AB3E-4AA7-901C-83CCE0A0AD2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23301" y="986165"/>
            <a:ext cx="1282030" cy="1832346"/>
          </a:xfrm>
          <a:prstGeom prst="rect">
            <a:avLst/>
          </a:prstGeom>
        </p:spPr>
      </p:pic>
      <p:sp>
        <p:nvSpPr>
          <p:cNvPr id="16" name="Rectangle 15">
            <a:hlinkClick r:id="rId12" action="ppaction://hlinksldjump"/>
            <a:extLst>
              <a:ext uri="{FF2B5EF4-FFF2-40B4-BE49-F238E27FC236}">
                <a16:creationId xmlns:a16="http://schemas.microsoft.com/office/drawing/2014/main" id="{57E208C2-72E6-4935-9234-4120B5C4ABA8}"/>
              </a:ext>
            </a:extLst>
          </p:cNvPr>
          <p:cNvSpPr/>
          <p:nvPr/>
        </p:nvSpPr>
        <p:spPr>
          <a:xfrm>
            <a:off x="0" y="0"/>
            <a:ext cx="2701255" cy="922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628643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780FA8-A7BD-4ED1-93A4-90CA2989B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Rectangle 3">
            <a:extLst>
              <a:ext uri="{FF2B5EF4-FFF2-40B4-BE49-F238E27FC236}">
                <a16:creationId xmlns:a16="http://schemas.microsoft.com/office/drawing/2014/main" id="{4793BDD3-D4A7-4B1C-926E-FB8EE6747B08}"/>
              </a:ext>
            </a:extLst>
          </p:cNvPr>
          <p:cNvSpPr/>
          <p:nvPr/>
        </p:nvSpPr>
        <p:spPr>
          <a:xfrm>
            <a:off x="2701255" y="2841391"/>
            <a:ext cx="2525086" cy="646331"/>
          </a:xfrm>
          <a:prstGeom prst="rect">
            <a:avLst/>
          </a:prstGeom>
          <a:solidFill>
            <a:schemeClr val="bg1"/>
          </a:solidFill>
        </p:spPr>
        <p:txBody>
          <a:bodyPr wrap="square">
            <a:spAutoFit/>
          </a:bodyPr>
          <a:lstStyle/>
          <a:p>
            <a:r>
              <a:rPr lang="es-AR" b="1" dirty="0"/>
              <a:t>Crisis del pacto con el Estado</a:t>
            </a:r>
            <a:endParaRPr lang="en-US" dirty="0"/>
          </a:p>
        </p:txBody>
      </p:sp>
      <p:sp>
        <p:nvSpPr>
          <p:cNvPr id="5" name="TextBox 4">
            <a:extLst>
              <a:ext uri="{FF2B5EF4-FFF2-40B4-BE49-F238E27FC236}">
                <a16:creationId xmlns:a16="http://schemas.microsoft.com/office/drawing/2014/main" id="{0583BE20-87AE-4DB0-8A29-69EB37D45FF5}"/>
              </a:ext>
            </a:extLst>
          </p:cNvPr>
          <p:cNvSpPr txBox="1"/>
          <p:nvPr/>
        </p:nvSpPr>
        <p:spPr>
          <a:xfrm>
            <a:off x="3355597" y="3716323"/>
            <a:ext cx="1258348" cy="307777"/>
          </a:xfrm>
          <a:prstGeom prst="rect">
            <a:avLst/>
          </a:prstGeom>
          <a:solidFill>
            <a:schemeClr val="bg1"/>
          </a:solidFill>
        </p:spPr>
        <p:txBody>
          <a:bodyPr wrap="square" rtlCol="0">
            <a:spAutoFit/>
          </a:bodyPr>
          <a:lstStyle/>
          <a:p>
            <a:r>
              <a:rPr lang="en-US" sz="1400" b="1" dirty="0" err="1">
                <a:solidFill>
                  <a:schemeClr val="accent6">
                    <a:lumMod val="50000"/>
                  </a:schemeClr>
                </a:solidFill>
              </a:rPr>
              <a:t>Kaës</a:t>
            </a:r>
            <a:endParaRPr lang="en-US" sz="1400" b="1" dirty="0">
              <a:solidFill>
                <a:schemeClr val="accent6">
                  <a:lumMod val="50000"/>
                </a:schemeClr>
              </a:solidFill>
            </a:endParaRPr>
          </a:p>
        </p:txBody>
      </p:sp>
      <p:sp>
        <p:nvSpPr>
          <p:cNvPr id="2" name="TextBox 1">
            <a:extLst>
              <a:ext uri="{FF2B5EF4-FFF2-40B4-BE49-F238E27FC236}">
                <a16:creationId xmlns:a16="http://schemas.microsoft.com/office/drawing/2014/main" id="{AC3D5E9B-98D9-41B2-AFC3-DF4BF7234535}"/>
              </a:ext>
            </a:extLst>
          </p:cNvPr>
          <p:cNvSpPr txBox="1"/>
          <p:nvPr/>
        </p:nvSpPr>
        <p:spPr>
          <a:xfrm>
            <a:off x="5075339" y="998290"/>
            <a:ext cx="7013197" cy="5603714"/>
          </a:xfrm>
          <a:prstGeom prst="rect">
            <a:avLst/>
          </a:prstGeom>
          <a:noFill/>
        </p:spPr>
        <p:txBody>
          <a:bodyPr wrap="square" rtlCol="0">
            <a:spAutoFit/>
          </a:bodyPr>
          <a:lstStyle/>
          <a:p>
            <a:pPr algn="just">
              <a:lnSpc>
                <a:spcPct val="150000"/>
              </a:lnSpc>
            </a:pPr>
            <a:r>
              <a:rPr lang="es-ES" sz="1200" dirty="0"/>
              <a:t>Kaës trabaja la relación sujeto-institución, los elementos que la sostienen y las posibilidades que esta brinda. Describe un espacio psíquico compartido entre las dos partes de la relación, un lugar desde el cual se pueden generar vínculos con otros y crear algo nuevo. Este espacio está sostenido por dos formaciones intermediarias, el contrato narcisista y el pacto de negación.</a:t>
            </a:r>
          </a:p>
          <a:p>
            <a:pPr algn="just">
              <a:lnSpc>
                <a:spcPct val="150000"/>
              </a:lnSpc>
            </a:pPr>
            <a:r>
              <a:rPr lang="es-ES" sz="1200" dirty="0"/>
              <a:t>El contrato narcisista determina y asigna los lugares existentes en el tejido simbólico de la institución. Los sujetos, para integrarse, deben asumir uno de estos roles, con sus elementos identificatorios, sus posibilidades y sus obligaciones. A su vez, el sujeto también debe comprometerse a perpetuar la institución y sostener sus características centrales.</a:t>
            </a:r>
          </a:p>
          <a:p>
            <a:pPr algn="just">
              <a:lnSpc>
                <a:spcPct val="150000"/>
              </a:lnSpc>
            </a:pPr>
            <a:r>
              <a:rPr lang="es-ES" sz="1200" dirty="0"/>
              <a:t>El pacto de negación, por su parte, lleva a la represión de todo aquello que amenace la unidad del grupo social. La negación de las diferencias hace a la unidad ilusoria de la institución y, con eso, al mantenimiento del espacio psíquico común.</a:t>
            </a:r>
          </a:p>
          <a:p>
            <a:pPr algn="just">
              <a:lnSpc>
                <a:spcPct val="150000"/>
              </a:lnSpc>
            </a:pPr>
            <a:r>
              <a:rPr lang="es-ES" sz="1200" dirty="0"/>
              <a:t>Cuando estas formaciones fallan, la heterogeneidad se hace patente y hace caer sobre los sujetos un sufrimiento insostenible. Esto lleva a que los mismos ataquen a la institución que no ha sabido protegerles.</a:t>
            </a:r>
          </a:p>
          <a:p>
            <a:pPr algn="just">
              <a:lnSpc>
                <a:spcPct val="150000"/>
              </a:lnSpc>
            </a:pPr>
            <a:r>
              <a:rPr lang="es-ES" sz="1200" dirty="0"/>
              <a:t>Podría pensarse que el surgimiento de </a:t>
            </a:r>
            <a:r>
              <a:rPr lang="es-ES" sz="1200" dirty="0" err="1"/>
              <a:t>Silk</a:t>
            </a:r>
            <a:r>
              <a:rPr lang="es-ES" sz="1200" dirty="0"/>
              <a:t> Road se relaciona con una crisis en la relación entre los sujetos y la institución paradigmática de la modernidad, el Estado. El fundador y los miembros originales se vieron en los márgenes del grupo incluido en el Estado, perseguidos por la ley en su búsqueda de satisfacción, condenados a atravesar los espacios que la sociedad niega para conseguir sus dosis. Este encuentro con la diferencia y la obligación de ocupar roles cuyas reglas les traían sufrimiento los llevaron a alejarse del agrupamiento. Es así que terminarían atacando a su institución de origen, atentando contra todo lo que el Estado buscaba imponer e intentando crear una sociedad paralela.</a:t>
            </a:r>
          </a:p>
        </p:txBody>
      </p:sp>
      <p:sp>
        <p:nvSpPr>
          <p:cNvPr id="6" name="Rectangle 5">
            <a:hlinkClick r:id="rId3" action="ppaction://hlinksldjump"/>
            <a:extLst>
              <a:ext uri="{FF2B5EF4-FFF2-40B4-BE49-F238E27FC236}">
                <a16:creationId xmlns:a16="http://schemas.microsoft.com/office/drawing/2014/main" id="{6084875C-2EAB-4284-968B-0DDB9C036D02}"/>
              </a:ext>
            </a:extLst>
          </p:cNvPr>
          <p:cNvSpPr/>
          <p:nvPr/>
        </p:nvSpPr>
        <p:spPr>
          <a:xfrm>
            <a:off x="134225" y="2730617"/>
            <a:ext cx="1921078" cy="339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rId4" action="ppaction://hlinksldjump"/>
            <a:extLst>
              <a:ext uri="{FF2B5EF4-FFF2-40B4-BE49-F238E27FC236}">
                <a16:creationId xmlns:a16="http://schemas.microsoft.com/office/drawing/2014/main" id="{EB457D3B-8E60-42D6-BCEF-3719D36174C5}"/>
              </a:ext>
            </a:extLst>
          </p:cNvPr>
          <p:cNvSpPr/>
          <p:nvPr/>
        </p:nvSpPr>
        <p:spPr>
          <a:xfrm>
            <a:off x="226503" y="3145872"/>
            <a:ext cx="1825304" cy="151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5" action="ppaction://hlinksldjump"/>
            <a:extLst>
              <a:ext uri="{FF2B5EF4-FFF2-40B4-BE49-F238E27FC236}">
                <a16:creationId xmlns:a16="http://schemas.microsoft.com/office/drawing/2014/main" id="{D513080D-1336-4B31-9C4A-3613D7B43427}"/>
              </a:ext>
            </a:extLst>
          </p:cNvPr>
          <p:cNvSpPr/>
          <p:nvPr/>
        </p:nvSpPr>
        <p:spPr>
          <a:xfrm>
            <a:off x="236289" y="3361888"/>
            <a:ext cx="1921077" cy="178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6" action="ppaction://hlinksldjump"/>
            <a:extLst>
              <a:ext uri="{FF2B5EF4-FFF2-40B4-BE49-F238E27FC236}">
                <a16:creationId xmlns:a16="http://schemas.microsoft.com/office/drawing/2014/main" id="{A2E3EE6C-E382-4F26-8B94-201AC5728B67}"/>
              </a:ext>
            </a:extLst>
          </p:cNvPr>
          <p:cNvSpPr/>
          <p:nvPr/>
        </p:nvSpPr>
        <p:spPr>
          <a:xfrm>
            <a:off x="236288" y="3582099"/>
            <a:ext cx="1995883" cy="178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hlinkClick r:id="rId7" action="ppaction://hlinksldjump"/>
            <a:extLst>
              <a:ext uri="{FF2B5EF4-FFF2-40B4-BE49-F238E27FC236}">
                <a16:creationId xmlns:a16="http://schemas.microsoft.com/office/drawing/2014/main" id="{B7C5CB1B-B800-4FCB-95E4-FEDD09D1ED01}"/>
              </a:ext>
            </a:extLst>
          </p:cNvPr>
          <p:cNvSpPr/>
          <p:nvPr/>
        </p:nvSpPr>
        <p:spPr>
          <a:xfrm>
            <a:off x="236288" y="3787630"/>
            <a:ext cx="1577130"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8" action="ppaction://hlinksldjump"/>
            <a:extLst>
              <a:ext uri="{FF2B5EF4-FFF2-40B4-BE49-F238E27FC236}">
                <a16:creationId xmlns:a16="http://schemas.microsoft.com/office/drawing/2014/main" id="{580BB8A8-133D-4B6F-9DEC-67347A0AA61B}"/>
              </a:ext>
            </a:extLst>
          </p:cNvPr>
          <p:cNvSpPr/>
          <p:nvPr/>
        </p:nvSpPr>
        <p:spPr>
          <a:xfrm>
            <a:off x="236288" y="4213371"/>
            <a:ext cx="1577130"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9" action="ppaction://hlinksldjump"/>
            <a:extLst>
              <a:ext uri="{FF2B5EF4-FFF2-40B4-BE49-F238E27FC236}">
                <a16:creationId xmlns:a16="http://schemas.microsoft.com/office/drawing/2014/main" id="{F2D13796-160D-449E-847E-4AC49165178F}"/>
              </a:ext>
            </a:extLst>
          </p:cNvPr>
          <p:cNvSpPr/>
          <p:nvPr/>
        </p:nvSpPr>
        <p:spPr>
          <a:xfrm>
            <a:off x="213914" y="5125673"/>
            <a:ext cx="1819015"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10" action="ppaction://hlinksldjump"/>
            <a:extLst>
              <a:ext uri="{FF2B5EF4-FFF2-40B4-BE49-F238E27FC236}">
                <a16:creationId xmlns:a16="http://schemas.microsoft.com/office/drawing/2014/main" id="{487ECE61-0821-4DDD-A82B-407059099B82}"/>
              </a:ext>
            </a:extLst>
          </p:cNvPr>
          <p:cNvSpPr/>
          <p:nvPr/>
        </p:nvSpPr>
        <p:spPr>
          <a:xfrm>
            <a:off x="236287" y="5551414"/>
            <a:ext cx="1483455" cy="371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D993440-A317-4FDC-8B80-80AC839609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28867" y="956862"/>
            <a:ext cx="1499471" cy="1976291"/>
          </a:xfrm>
          <a:prstGeom prst="rect">
            <a:avLst/>
          </a:prstGeom>
        </p:spPr>
      </p:pic>
      <p:sp>
        <p:nvSpPr>
          <p:cNvPr id="15" name="Rectangle 14">
            <a:hlinkClick r:id="rId12" action="ppaction://hlinksldjump"/>
            <a:extLst>
              <a:ext uri="{FF2B5EF4-FFF2-40B4-BE49-F238E27FC236}">
                <a16:creationId xmlns:a16="http://schemas.microsoft.com/office/drawing/2014/main" id="{E8F47A2F-48C9-4E23-B75C-48960693B32B}"/>
              </a:ext>
            </a:extLst>
          </p:cNvPr>
          <p:cNvSpPr/>
          <p:nvPr/>
        </p:nvSpPr>
        <p:spPr>
          <a:xfrm>
            <a:off x="0" y="-13252"/>
            <a:ext cx="2701255" cy="922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095104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780FA8-A7BD-4ED1-93A4-90CA2989B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Rectangle 3">
            <a:extLst>
              <a:ext uri="{FF2B5EF4-FFF2-40B4-BE49-F238E27FC236}">
                <a16:creationId xmlns:a16="http://schemas.microsoft.com/office/drawing/2014/main" id="{C9251F5E-9E6F-4D7A-A671-FD2A7FA7221F}"/>
              </a:ext>
            </a:extLst>
          </p:cNvPr>
          <p:cNvSpPr/>
          <p:nvPr/>
        </p:nvSpPr>
        <p:spPr>
          <a:xfrm>
            <a:off x="2701255" y="2850015"/>
            <a:ext cx="2525086" cy="646331"/>
          </a:xfrm>
          <a:prstGeom prst="rect">
            <a:avLst/>
          </a:prstGeom>
          <a:solidFill>
            <a:schemeClr val="bg1"/>
          </a:solidFill>
        </p:spPr>
        <p:txBody>
          <a:bodyPr wrap="square">
            <a:spAutoFit/>
          </a:bodyPr>
          <a:lstStyle/>
          <a:p>
            <a:r>
              <a:rPr lang="es-AR" b="1" dirty="0"/>
              <a:t>Drogas, asesinatos y cultura</a:t>
            </a:r>
            <a:endParaRPr lang="en-US" dirty="0"/>
          </a:p>
        </p:txBody>
      </p:sp>
      <p:sp>
        <p:nvSpPr>
          <p:cNvPr id="5" name="TextBox 4">
            <a:extLst>
              <a:ext uri="{FF2B5EF4-FFF2-40B4-BE49-F238E27FC236}">
                <a16:creationId xmlns:a16="http://schemas.microsoft.com/office/drawing/2014/main" id="{49C50AC7-9846-418F-8358-F160A4AE3AEA}"/>
              </a:ext>
            </a:extLst>
          </p:cNvPr>
          <p:cNvSpPr txBox="1"/>
          <p:nvPr/>
        </p:nvSpPr>
        <p:spPr>
          <a:xfrm>
            <a:off x="3355597" y="3716323"/>
            <a:ext cx="1258348" cy="307777"/>
          </a:xfrm>
          <a:prstGeom prst="rect">
            <a:avLst/>
          </a:prstGeom>
          <a:solidFill>
            <a:schemeClr val="bg1"/>
          </a:solidFill>
        </p:spPr>
        <p:txBody>
          <a:bodyPr wrap="square" rtlCol="0">
            <a:spAutoFit/>
          </a:bodyPr>
          <a:lstStyle/>
          <a:p>
            <a:r>
              <a:rPr lang="en-US" sz="1400" b="1" dirty="0">
                <a:solidFill>
                  <a:schemeClr val="accent6">
                    <a:lumMod val="50000"/>
                  </a:schemeClr>
                </a:solidFill>
              </a:rPr>
              <a:t>Freud</a:t>
            </a:r>
          </a:p>
        </p:txBody>
      </p:sp>
      <p:sp>
        <p:nvSpPr>
          <p:cNvPr id="2" name="TextBox 1">
            <a:extLst>
              <a:ext uri="{FF2B5EF4-FFF2-40B4-BE49-F238E27FC236}">
                <a16:creationId xmlns:a16="http://schemas.microsoft.com/office/drawing/2014/main" id="{2AC8FA29-A9B4-406F-8508-C7745E004C40}"/>
              </a:ext>
            </a:extLst>
          </p:cNvPr>
          <p:cNvSpPr txBox="1"/>
          <p:nvPr/>
        </p:nvSpPr>
        <p:spPr>
          <a:xfrm>
            <a:off x="4924338" y="992629"/>
            <a:ext cx="7147420" cy="5762860"/>
          </a:xfrm>
          <a:prstGeom prst="rect">
            <a:avLst/>
          </a:prstGeom>
          <a:noFill/>
        </p:spPr>
        <p:txBody>
          <a:bodyPr wrap="square" rtlCol="0">
            <a:spAutoFit/>
          </a:bodyPr>
          <a:lstStyle/>
          <a:p>
            <a:pPr algn="just">
              <a:lnSpc>
                <a:spcPct val="150000"/>
              </a:lnSpc>
            </a:pPr>
            <a:r>
              <a:rPr lang="es-ES" sz="1300" dirty="0"/>
              <a:t>Freud remite el malestar inherente a la vida en sociedad a las consecuencias del control de las pulsiones que la cultura impone. Es necesaria la renuncia a buena parte de las pulsiones sexuales y agresivas para que una comunidad humana pueda prosperar. La persecución del placer se ve desviada hacia satisfacciones sustitutivas, distraída con otras actividades o acallada químicamente. Los elementos agresivos tienden a internalizarse en la formación del </a:t>
            </a:r>
            <a:r>
              <a:rPr lang="es-ES" sz="1300" dirty="0" err="1"/>
              <a:t>Superyo</a:t>
            </a:r>
            <a:r>
              <a:rPr lang="es-ES" sz="1300" dirty="0"/>
              <a:t>, mas existen irrupciones regulares en las que la hostilidad se torna hacia la cultura limitante.</a:t>
            </a:r>
          </a:p>
          <a:p>
            <a:pPr algn="just">
              <a:lnSpc>
                <a:spcPct val="150000"/>
              </a:lnSpc>
            </a:pPr>
            <a:r>
              <a:rPr lang="es-ES" sz="1300" dirty="0"/>
              <a:t>De las posibles respuestas a las renuncias pulsionales eróticas, la narcotización en busca del goce es de particular importancia para este caso. Si la cultura ha de limitar las satisfacciones sexuales, se sigue que las personas perseguirán otras formas de placer. Pero, cuando las sociedades actuales limitan también los placeres químicos, el sujeto comienza a encontrarse atrapado. Es entonces que, ante esta insatisfacción creciente, la hostilidad puede volver a exteriorizarse contra la sociedad.</a:t>
            </a:r>
          </a:p>
          <a:p>
            <a:pPr algn="just">
              <a:lnSpc>
                <a:spcPct val="150000"/>
              </a:lnSpc>
            </a:pPr>
            <a:r>
              <a:rPr lang="es-ES" sz="1300" dirty="0"/>
              <a:t>En </a:t>
            </a:r>
            <a:r>
              <a:rPr lang="es-ES" sz="1300" dirty="0" err="1"/>
              <a:t>Silk</a:t>
            </a:r>
            <a:r>
              <a:rPr lang="es-ES" sz="1300" dirty="0"/>
              <a:t> Road parecen aparecer intentos de liberación de ambos tipos de pulsiones controladas por la cultura. Originalmente, primaban las búsquedas placenteras en las drogas, escapando a las limitaciones que la sociedad moderna agregó a las imposiciones culturales originales. Sin embargo, la organización se desarrolló luego hacia transgresiones de las reglas más básicas de toda sociedad. Los asesinatos por encargo se volvieron moneda corriente en </a:t>
            </a:r>
            <a:r>
              <a:rPr lang="es-ES" sz="1300" dirty="0" err="1"/>
              <a:t>Silk</a:t>
            </a:r>
            <a:r>
              <a:rPr lang="es-ES" sz="1300" dirty="0"/>
              <a:t> Road, materialización de la hostilidad más pura dirigida hacia otros seres humanos. Este quebranto de una de las leyes más primitivas marca la forma en que las pulsiones, perseguidas hasta escondites cada vez más recónditos por las crecientes demandas sociales, retornan de manera feroz, volviéndose contra la cultura que buscó contenerlas.</a:t>
            </a:r>
          </a:p>
        </p:txBody>
      </p:sp>
      <p:sp>
        <p:nvSpPr>
          <p:cNvPr id="6" name="Rectangle 5">
            <a:hlinkClick r:id="rId3" action="ppaction://hlinksldjump"/>
            <a:extLst>
              <a:ext uri="{FF2B5EF4-FFF2-40B4-BE49-F238E27FC236}">
                <a16:creationId xmlns:a16="http://schemas.microsoft.com/office/drawing/2014/main" id="{624EF22A-DA87-4861-9719-0A3B36552870}"/>
              </a:ext>
            </a:extLst>
          </p:cNvPr>
          <p:cNvSpPr/>
          <p:nvPr/>
        </p:nvSpPr>
        <p:spPr>
          <a:xfrm>
            <a:off x="134225" y="2730617"/>
            <a:ext cx="1921078" cy="339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rId4" action="ppaction://hlinksldjump"/>
            <a:extLst>
              <a:ext uri="{FF2B5EF4-FFF2-40B4-BE49-F238E27FC236}">
                <a16:creationId xmlns:a16="http://schemas.microsoft.com/office/drawing/2014/main" id="{F82B5B59-B2D5-4758-B6A7-7DE7F9ECE447}"/>
              </a:ext>
            </a:extLst>
          </p:cNvPr>
          <p:cNvSpPr/>
          <p:nvPr/>
        </p:nvSpPr>
        <p:spPr>
          <a:xfrm>
            <a:off x="226503" y="3145872"/>
            <a:ext cx="1825304" cy="151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5" action="ppaction://hlinksldjump"/>
            <a:extLst>
              <a:ext uri="{FF2B5EF4-FFF2-40B4-BE49-F238E27FC236}">
                <a16:creationId xmlns:a16="http://schemas.microsoft.com/office/drawing/2014/main" id="{0DEC5D14-4EA8-4EDF-9646-353C98E976E3}"/>
              </a:ext>
            </a:extLst>
          </p:cNvPr>
          <p:cNvSpPr/>
          <p:nvPr/>
        </p:nvSpPr>
        <p:spPr>
          <a:xfrm>
            <a:off x="236289" y="3361888"/>
            <a:ext cx="1921077" cy="178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6" action="ppaction://hlinksldjump"/>
            <a:extLst>
              <a:ext uri="{FF2B5EF4-FFF2-40B4-BE49-F238E27FC236}">
                <a16:creationId xmlns:a16="http://schemas.microsoft.com/office/drawing/2014/main" id="{016C26F5-26FB-40A4-AD16-68F3B694F9E8}"/>
              </a:ext>
            </a:extLst>
          </p:cNvPr>
          <p:cNvSpPr/>
          <p:nvPr/>
        </p:nvSpPr>
        <p:spPr>
          <a:xfrm>
            <a:off x="236288" y="3582099"/>
            <a:ext cx="1995883" cy="178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hlinkClick r:id="rId7" action="ppaction://hlinksldjump"/>
            <a:extLst>
              <a:ext uri="{FF2B5EF4-FFF2-40B4-BE49-F238E27FC236}">
                <a16:creationId xmlns:a16="http://schemas.microsoft.com/office/drawing/2014/main" id="{9F58B7A6-E842-4D1E-A9F5-0AD760426AD2}"/>
              </a:ext>
            </a:extLst>
          </p:cNvPr>
          <p:cNvSpPr/>
          <p:nvPr/>
        </p:nvSpPr>
        <p:spPr>
          <a:xfrm>
            <a:off x="236288" y="3787630"/>
            <a:ext cx="1577130"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8" action="ppaction://hlinksldjump"/>
            <a:extLst>
              <a:ext uri="{FF2B5EF4-FFF2-40B4-BE49-F238E27FC236}">
                <a16:creationId xmlns:a16="http://schemas.microsoft.com/office/drawing/2014/main" id="{D7B5D539-C09E-407B-B667-3A27A4383927}"/>
              </a:ext>
            </a:extLst>
          </p:cNvPr>
          <p:cNvSpPr/>
          <p:nvPr/>
        </p:nvSpPr>
        <p:spPr>
          <a:xfrm>
            <a:off x="236288" y="4213371"/>
            <a:ext cx="1577130"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9" action="ppaction://hlinksldjump"/>
            <a:extLst>
              <a:ext uri="{FF2B5EF4-FFF2-40B4-BE49-F238E27FC236}">
                <a16:creationId xmlns:a16="http://schemas.microsoft.com/office/drawing/2014/main" id="{CBED1477-4341-4278-952C-69E13EB6D578}"/>
              </a:ext>
            </a:extLst>
          </p:cNvPr>
          <p:cNvSpPr/>
          <p:nvPr/>
        </p:nvSpPr>
        <p:spPr>
          <a:xfrm>
            <a:off x="236288" y="4672667"/>
            <a:ext cx="1819015"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10" action="ppaction://hlinksldjump"/>
            <a:extLst>
              <a:ext uri="{FF2B5EF4-FFF2-40B4-BE49-F238E27FC236}">
                <a16:creationId xmlns:a16="http://schemas.microsoft.com/office/drawing/2014/main" id="{68B0767C-E503-4391-A43B-22EC33A24911}"/>
              </a:ext>
            </a:extLst>
          </p:cNvPr>
          <p:cNvSpPr/>
          <p:nvPr/>
        </p:nvSpPr>
        <p:spPr>
          <a:xfrm>
            <a:off x="236287" y="5551414"/>
            <a:ext cx="1483455" cy="371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DFBA196-951A-4B04-B758-F3C4AD1621E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34904" y="984959"/>
            <a:ext cx="1377005" cy="1872727"/>
          </a:xfrm>
          <a:prstGeom prst="rect">
            <a:avLst/>
          </a:prstGeom>
        </p:spPr>
      </p:pic>
      <p:sp>
        <p:nvSpPr>
          <p:cNvPr id="15" name="Rectangle 14">
            <a:hlinkClick r:id="rId12" action="ppaction://hlinksldjump"/>
            <a:extLst>
              <a:ext uri="{FF2B5EF4-FFF2-40B4-BE49-F238E27FC236}">
                <a16:creationId xmlns:a16="http://schemas.microsoft.com/office/drawing/2014/main" id="{FE5C081C-A083-4FE5-B0E5-960A2060A0F8}"/>
              </a:ext>
            </a:extLst>
          </p:cNvPr>
          <p:cNvSpPr/>
          <p:nvPr/>
        </p:nvSpPr>
        <p:spPr>
          <a:xfrm>
            <a:off x="0" y="0"/>
            <a:ext cx="2701255" cy="922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630075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780FA8-A7BD-4ED1-93A4-90CA2989B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Rectangle 3">
            <a:extLst>
              <a:ext uri="{FF2B5EF4-FFF2-40B4-BE49-F238E27FC236}">
                <a16:creationId xmlns:a16="http://schemas.microsoft.com/office/drawing/2014/main" id="{786E8901-747D-4CE4-9635-BC964FEF6F4B}"/>
              </a:ext>
            </a:extLst>
          </p:cNvPr>
          <p:cNvSpPr/>
          <p:nvPr/>
        </p:nvSpPr>
        <p:spPr>
          <a:xfrm>
            <a:off x="2701255" y="2850015"/>
            <a:ext cx="2525086" cy="646331"/>
          </a:xfrm>
          <a:prstGeom prst="rect">
            <a:avLst/>
          </a:prstGeom>
          <a:solidFill>
            <a:schemeClr val="bg1"/>
          </a:solidFill>
        </p:spPr>
        <p:txBody>
          <a:bodyPr wrap="square">
            <a:spAutoFit/>
          </a:bodyPr>
          <a:lstStyle/>
          <a:p>
            <a:r>
              <a:rPr lang="es-AR" b="1" dirty="0"/>
              <a:t>La fantasía del ideal libertario</a:t>
            </a:r>
            <a:endParaRPr lang="en-US" dirty="0"/>
          </a:p>
        </p:txBody>
      </p:sp>
      <p:sp>
        <p:nvSpPr>
          <p:cNvPr id="2" name="TextBox 1">
            <a:extLst>
              <a:ext uri="{FF2B5EF4-FFF2-40B4-BE49-F238E27FC236}">
                <a16:creationId xmlns:a16="http://schemas.microsoft.com/office/drawing/2014/main" id="{5708A7B4-56A8-4127-AF14-F6973EC7F610}"/>
              </a:ext>
            </a:extLst>
          </p:cNvPr>
          <p:cNvSpPr txBox="1"/>
          <p:nvPr/>
        </p:nvSpPr>
        <p:spPr>
          <a:xfrm>
            <a:off x="4731391" y="922789"/>
            <a:ext cx="7348756" cy="5714770"/>
          </a:xfrm>
          <a:prstGeom prst="rect">
            <a:avLst/>
          </a:prstGeom>
          <a:noFill/>
        </p:spPr>
        <p:txBody>
          <a:bodyPr wrap="square" rtlCol="0">
            <a:spAutoFit/>
          </a:bodyPr>
          <a:lstStyle/>
          <a:p>
            <a:pPr algn="just">
              <a:lnSpc>
                <a:spcPts val="2000"/>
              </a:lnSpc>
            </a:pPr>
            <a:r>
              <a:rPr lang="es-ES" sz="1300" dirty="0"/>
              <a:t>Freud considera que toda masa humana se sostiene en base a una identificación colectiva a un determinado objeto. Este es colocado en el lugar del ideal del yo, ejerciendo un lugar de autoridad. Es así que sus características determinarán los aspectos a los cuales los miembros del agrupamiento habrán de aspirar. La homogeneización conseguida al perseguir estas cualidades llevará a una sucesiva identificación entre los miembros, fortaleciendo el conjunto.</a:t>
            </a:r>
          </a:p>
          <a:p>
            <a:pPr algn="just">
              <a:lnSpc>
                <a:spcPts val="2000"/>
              </a:lnSpc>
            </a:pPr>
            <a:r>
              <a:rPr lang="es-ES" sz="1300" dirty="0"/>
              <a:t>El objeto central que sostiene estos aglutinamientos suele tomar la forma de un ideal que habrá de determinar la conducta de los participantes. Este ideal, sin embargo, puede encarnarse en una persona, de modo que esta se transformará en líder de la masa y el sostenimiento de su amor será el gran objetivo de sus seguidores.</a:t>
            </a:r>
          </a:p>
          <a:p>
            <a:pPr algn="just">
              <a:lnSpc>
                <a:spcPts val="2000"/>
              </a:lnSpc>
            </a:pPr>
            <a:r>
              <a:rPr lang="es-ES" sz="1300" dirty="0"/>
              <a:t>Algo de esta índole se produjo en el surgimiento y crecimiento de </a:t>
            </a:r>
            <a:r>
              <a:rPr lang="es-ES" sz="1300" dirty="0" err="1"/>
              <a:t>Silk</a:t>
            </a:r>
            <a:r>
              <a:rPr lang="es-ES" sz="1300" dirty="0"/>
              <a:t> Road. Su fundador (o fundadores, esto aún no ha sido esclarecido) y primeros usuarios se unieron en base a ideales de libertad individual absoluta, proscripción del Estado y desregulación del mercado. Estas búsquedas se condicen mayormente con las del anarcocapitalismo, una variante del libertarismo que sostiene a la propiedad privada como el mayor y fundamental derecho humano, garante de la libertad en otros ámbitos.</a:t>
            </a:r>
          </a:p>
          <a:p>
            <a:pPr algn="just">
              <a:lnSpc>
                <a:spcPts val="2000"/>
              </a:lnSpc>
            </a:pPr>
            <a:r>
              <a:rPr lang="es-ES" sz="1300" dirty="0"/>
              <a:t>A medida que el sitio crecía, se volvió necesario establecer un modo de regular a sus usuarios. Es entonces que la surgió la figura de </a:t>
            </a:r>
            <a:r>
              <a:rPr lang="es-ES" sz="1300" dirty="0" err="1"/>
              <a:t>Dread</a:t>
            </a:r>
            <a:r>
              <a:rPr lang="es-ES" sz="1300" dirty="0"/>
              <a:t> </a:t>
            </a:r>
            <a:r>
              <a:rPr lang="es-ES" sz="1300" dirty="0" err="1"/>
              <a:t>Pirate</a:t>
            </a:r>
            <a:r>
              <a:rPr lang="es-ES" sz="1300" dirty="0"/>
              <a:t> Roberts como líder y mítico fundador de la organización. Él pasó a representar los ideales de </a:t>
            </a:r>
            <a:r>
              <a:rPr lang="es-ES" sz="1300" dirty="0" err="1"/>
              <a:t>Silk</a:t>
            </a:r>
            <a:r>
              <a:rPr lang="es-ES" sz="1300" dirty="0"/>
              <a:t> Road y, con ello, se instituyó como una autoridad ineludible en el sitio.</a:t>
            </a:r>
          </a:p>
          <a:p>
            <a:pPr algn="just">
              <a:lnSpc>
                <a:spcPts val="2000"/>
              </a:lnSpc>
            </a:pPr>
            <a:r>
              <a:rPr lang="es-ES" sz="1300" dirty="0"/>
              <a:t>Cuando </a:t>
            </a:r>
            <a:r>
              <a:rPr lang="es-ES" sz="1300" dirty="0" err="1"/>
              <a:t>Silk</a:t>
            </a:r>
            <a:r>
              <a:rPr lang="es-ES" sz="1300" dirty="0"/>
              <a:t> Road fue desmantelada por el FBI, se apresó a Ross </a:t>
            </a:r>
            <a:r>
              <a:rPr lang="es-ES" sz="1300" dirty="0" err="1"/>
              <a:t>Ulbrich</a:t>
            </a:r>
            <a:r>
              <a:rPr lang="es-ES" sz="1300" dirty="0"/>
              <a:t>, el supuesto sostén material de </a:t>
            </a:r>
            <a:r>
              <a:rPr lang="es-ES" sz="1300" dirty="0" err="1"/>
              <a:t>Dread</a:t>
            </a:r>
            <a:r>
              <a:rPr lang="es-ES" sz="1300" dirty="0"/>
              <a:t> </a:t>
            </a:r>
            <a:r>
              <a:rPr lang="es-ES" sz="1300" dirty="0" err="1"/>
              <a:t>Pirate</a:t>
            </a:r>
            <a:r>
              <a:rPr lang="es-ES" sz="1300" dirty="0"/>
              <a:t> Roberts. Este fue un golpe del que la organización no podría recuperarse. Todo intento de recrear </a:t>
            </a:r>
            <a:r>
              <a:rPr lang="es-ES" sz="1300" dirty="0" err="1"/>
              <a:t>Silk</a:t>
            </a:r>
            <a:r>
              <a:rPr lang="es-ES" sz="1300" dirty="0"/>
              <a:t> Road con ese nombre cayó rápidamente, sin recibir mayor apoyo de la comunidad del sitio original. La figura de </a:t>
            </a:r>
            <a:r>
              <a:rPr lang="es-ES" sz="1300" dirty="0" err="1"/>
              <a:t>Dread</a:t>
            </a:r>
            <a:r>
              <a:rPr lang="es-ES" sz="1300" dirty="0"/>
              <a:t> </a:t>
            </a:r>
            <a:r>
              <a:rPr lang="es-ES" sz="1300" dirty="0" err="1"/>
              <a:t>Pirate</a:t>
            </a:r>
            <a:r>
              <a:rPr lang="es-ES" sz="1300" dirty="0"/>
              <a:t> Roberts, sin embargo, continuó ganando adeptos y resignificándose como un opositor a la autoridad, </a:t>
            </a:r>
            <a:r>
              <a:rPr lang="es-ES" sz="1300" dirty="0" err="1"/>
              <a:t>ciberactivista</a:t>
            </a:r>
            <a:r>
              <a:rPr lang="es-ES" sz="1300" dirty="0"/>
              <a:t> y revolucionario. La masa mutó junto a su líder.</a:t>
            </a:r>
          </a:p>
        </p:txBody>
      </p:sp>
      <p:sp>
        <p:nvSpPr>
          <p:cNvPr id="5" name="TextBox 4">
            <a:extLst>
              <a:ext uri="{FF2B5EF4-FFF2-40B4-BE49-F238E27FC236}">
                <a16:creationId xmlns:a16="http://schemas.microsoft.com/office/drawing/2014/main" id="{7C927B38-0273-4653-85D9-194755EF81A1}"/>
              </a:ext>
            </a:extLst>
          </p:cNvPr>
          <p:cNvSpPr txBox="1"/>
          <p:nvPr/>
        </p:nvSpPr>
        <p:spPr>
          <a:xfrm>
            <a:off x="3355597" y="3716323"/>
            <a:ext cx="1258348" cy="307777"/>
          </a:xfrm>
          <a:prstGeom prst="rect">
            <a:avLst/>
          </a:prstGeom>
          <a:solidFill>
            <a:schemeClr val="bg1"/>
          </a:solidFill>
        </p:spPr>
        <p:txBody>
          <a:bodyPr wrap="square" rtlCol="0">
            <a:spAutoFit/>
          </a:bodyPr>
          <a:lstStyle/>
          <a:p>
            <a:r>
              <a:rPr lang="en-US" sz="1400" b="1" dirty="0">
                <a:solidFill>
                  <a:schemeClr val="accent6">
                    <a:lumMod val="50000"/>
                  </a:schemeClr>
                </a:solidFill>
              </a:rPr>
              <a:t>Freud</a:t>
            </a:r>
          </a:p>
        </p:txBody>
      </p:sp>
      <p:sp>
        <p:nvSpPr>
          <p:cNvPr id="6" name="Rectangle 5">
            <a:hlinkClick r:id="rId3" action="ppaction://hlinksldjump"/>
            <a:extLst>
              <a:ext uri="{FF2B5EF4-FFF2-40B4-BE49-F238E27FC236}">
                <a16:creationId xmlns:a16="http://schemas.microsoft.com/office/drawing/2014/main" id="{5751E3E1-7D34-4340-82FF-CEC73AD90505}"/>
              </a:ext>
            </a:extLst>
          </p:cNvPr>
          <p:cNvSpPr/>
          <p:nvPr/>
        </p:nvSpPr>
        <p:spPr>
          <a:xfrm>
            <a:off x="134225" y="2730617"/>
            <a:ext cx="1921078" cy="339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rId4" action="ppaction://hlinksldjump"/>
            <a:extLst>
              <a:ext uri="{FF2B5EF4-FFF2-40B4-BE49-F238E27FC236}">
                <a16:creationId xmlns:a16="http://schemas.microsoft.com/office/drawing/2014/main" id="{A3D25912-EFD1-44AD-99C4-3B0ED08F316C}"/>
              </a:ext>
            </a:extLst>
          </p:cNvPr>
          <p:cNvSpPr/>
          <p:nvPr/>
        </p:nvSpPr>
        <p:spPr>
          <a:xfrm>
            <a:off x="226503" y="3145872"/>
            <a:ext cx="1825304" cy="151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5" action="ppaction://hlinksldjump"/>
            <a:extLst>
              <a:ext uri="{FF2B5EF4-FFF2-40B4-BE49-F238E27FC236}">
                <a16:creationId xmlns:a16="http://schemas.microsoft.com/office/drawing/2014/main" id="{92ED14F0-2010-4773-B521-EB39E17B01E0}"/>
              </a:ext>
            </a:extLst>
          </p:cNvPr>
          <p:cNvSpPr/>
          <p:nvPr/>
        </p:nvSpPr>
        <p:spPr>
          <a:xfrm>
            <a:off x="236289" y="3361888"/>
            <a:ext cx="1921077" cy="178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6" action="ppaction://hlinksldjump"/>
            <a:extLst>
              <a:ext uri="{FF2B5EF4-FFF2-40B4-BE49-F238E27FC236}">
                <a16:creationId xmlns:a16="http://schemas.microsoft.com/office/drawing/2014/main" id="{173A39CE-8C68-4FFF-9318-FAEC29373BF4}"/>
              </a:ext>
            </a:extLst>
          </p:cNvPr>
          <p:cNvSpPr/>
          <p:nvPr/>
        </p:nvSpPr>
        <p:spPr>
          <a:xfrm>
            <a:off x="236288" y="3582099"/>
            <a:ext cx="1995883" cy="178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hlinkClick r:id="rId7" action="ppaction://hlinksldjump"/>
            <a:extLst>
              <a:ext uri="{FF2B5EF4-FFF2-40B4-BE49-F238E27FC236}">
                <a16:creationId xmlns:a16="http://schemas.microsoft.com/office/drawing/2014/main" id="{88FEA830-0261-4814-9495-4F1D3DCA286A}"/>
              </a:ext>
            </a:extLst>
          </p:cNvPr>
          <p:cNvSpPr/>
          <p:nvPr/>
        </p:nvSpPr>
        <p:spPr>
          <a:xfrm>
            <a:off x="236288" y="3787630"/>
            <a:ext cx="1577130"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8" action="ppaction://hlinksldjump"/>
            <a:extLst>
              <a:ext uri="{FF2B5EF4-FFF2-40B4-BE49-F238E27FC236}">
                <a16:creationId xmlns:a16="http://schemas.microsoft.com/office/drawing/2014/main" id="{846D7959-F2E3-44CE-80FC-E4B1593DC346}"/>
              </a:ext>
            </a:extLst>
          </p:cNvPr>
          <p:cNvSpPr/>
          <p:nvPr/>
        </p:nvSpPr>
        <p:spPr>
          <a:xfrm>
            <a:off x="236288" y="4213371"/>
            <a:ext cx="1577130"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9" action="ppaction://hlinksldjump"/>
            <a:extLst>
              <a:ext uri="{FF2B5EF4-FFF2-40B4-BE49-F238E27FC236}">
                <a16:creationId xmlns:a16="http://schemas.microsoft.com/office/drawing/2014/main" id="{0BC05605-F13E-4FF2-B59C-FEE256573E07}"/>
              </a:ext>
            </a:extLst>
          </p:cNvPr>
          <p:cNvSpPr/>
          <p:nvPr/>
        </p:nvSpPr>
        <p:spPr>
          <a:xfrm>
            <a:off x="236288" y="4672667"/>
            <a:ext cx="1819015"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10" action="ppaction://hlinksldjump"/>
            <a:extLst>
              <a:ext uri="{FF2B5EF4-FFF2-40B4-BE49-F238E27FC236}">
                <a16:creationId xmlns:a16="http://schemas.microsoft.com/office/drawing/2014/main" id="{63A2FB49-64EB-4821-8CDD-5D0CD0BCEFAF}"/>
              </a:ext>
            </a:extLst>
          </p:cNvPr>
          <p:cNvSpPr/>
          <p:nvPr/>
        </p:nvSpPr>
        <p:spPr>
          <a:xfrm>
            <a:off x="213914" y="5125673"/>
            <a:ext cx="1819015"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53877E-40F5-4639-8139-9EB29D99EFD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18647" y="966545"/>
            <a:ext cx="1384905" cy="1883470"/>
          </a:xfrm>
          <a:prstGeom prst="rect">
            <a:avLst/>
          </a:prstGeom>
        </p:spPr>
      </p:pic>
      <p:sp>
        <p:nvSpPr>
          <p:cNvPr id="15" name="Rectangle 14">
            <a:hlinkClick r:id="rId12" action="ppaction://hlinksldjump"/>
            <a:extLst>
              <a:ext uri="{FF2B5EF4-FFF2-40B4-BE49-F238E27FC236}">
                <a16:creationId xmlns:a16="http://schemas.microsoft.com/office/drawing/2014/main" id="{7992FFFD-0E63-472E-9A3C-298D0360415B}"/>
              </a:ext>
            </a:extLst>
          </p:cNvPr>
          <p:cNvSpPr/>
          <p:nvPr/>
        </p:nvSpPr>
        <p:spPr>
          <a:xfrm>
            <a:off x="0" y="0"/>
            <a:ext cx="2701255" cy="922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068461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284D28-069B-4BAB-A144-FD8BA1E07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20BEF0E-1B3C-4EA0-83E7-563A00821715}"/>
              </a:ext>
            </a:extLst>
          </p:cNvPr>
          <p:cNvSpPr txBox="1"/>
          <p:nvPr/>
        </p:nvSpPr>
        <p:spPr>
          <a:xfrm>
            <a:off x="2644387" y="3141677"/>
            <a:ext cx="2969703" cy="307777"/>
          </a:xfrm>
          <a:prstGeom prst="rect">
            <a:avLst/>
          </a:prstGeom>
          <a:solidFill>
            <a:schemeClr val="bg1"/>
          </a:solidFill>
        </p:spPr>
        <p:txBody>
          <a:bodyPr wrap="square" rtlCol="0">
            <a:spAutoFit/>
          </a:bodyPr>
          <a:lstStyle/>
          <a:p>
            <a:r>
              <a:rPr lang="en-US" sz="1400" b="1" dirty="0"/>
              <a:t>Psicología </a:t>
            </a:r>
            <a:r>
              <a:rPr lang="en-US" sz="1400" b="1" dirty="0" err="1"/>
              <a:t>Institucional</a:t>
            </a:r>
            <a:r>
              <a:rPr lang="en-US" sz="1400" b="1" dirty="0"/>
              <a:t> </a:t>
            </a:r>
            <a:r>
              <a:rPr lang="en-US" sz="1400" b="1" dirty="0" err="1"/>
              <a:t>Psicoanalítica</a:t>
            </a:r>
            <a:endParaRPr lang="en-US" sz="1400" b="1" dirty="0"/>
          </a:p>
        </p:txBody>
      </p:sp>
      <p:sp>
        <p:nvSpPr>
          <p:cNvPr id="6" name="TextBox 5">
            <a:extLst>
              <a:ext uri="{FF2B5EF4-FFF2-40B4-BE49-F238E27FC236}">
                <a16:creationId xmlns:a16="http://schemas.microsoft.com/office/drawing/2014/main" id="{F6CB525F-2A41-4EC9-A88D-3D1CB19888F2}"/>
              </a:ext>
            </a:extLst>
          </p:cNvPr>
          <p:cNvSpPr txBox="1"/>
          <p:nvPr/>
        </p:nvSpPr>
        <p:spPr>
          <a:xfrm>
            <a:off x="3355597" y="3716323"/>
            <a:ext cx="2057615" cy="307777"/>
          </a:xfrm>
          <a:prstGeom prst="rect">
            <a:avLst/>
          </a:prstGeom>
          <a:solidFill>
            <a:schemeClr val="bg1"/>
          </a:solidFill>
        </p:spPr>
        <p:txBody>
          <a:bodyPr wrap="none" rtlCol="0">
            <a:spAutoFit/>
          </a:bodyPr>
          <a:lstStyle/>
          <a:p>
            <a:r>
              <a:rPr lang="en-US" sz="1400" b="1" dirty="0" err="1">
                <a:solidFill>
                  <a:schemeClr val="accent6">
                    <a:lumMod val="50000"/>
                  </a:schemeClr>
                </a:solidFill>
              </a:rPr>
              <a:t>Bleger</a:t>
            </a:r>
            <a:r>
              <a:rPr lang="en-US" sz="1400" b="1" dirty="0">
                <a:solidFill>
                  <a:schemeClr val="accent6">
                    <a:lumMod val="50000"/>
                  </a:schemeClr>
                </a:solidFill>
              </a:rPr>
              <a:t>/Ulloa/</a:t>
            </a:r>
            <a:r>
              <a:rPr lang="en-US" sz="1400" b="1" dirty="0" err="1">
                <a:solidFill>
                  <a:schemeClr val="accent6">
                    <a:lumMod val="50000"/>
                  </a:schemeClr>
                </a:solidFill>
              </a:rPr>
              <a:t>Malfé</a:t>
            </a:r>
            <a:r>
              <a:rPr lang="en-US" sz="1400" b="1" dirty="0">
                <a:solidFill>
                  <a:schemeClr val="accent6">
                    <a:lumMod val="50000"/>
                  </a:schemeClr>
                </a:solidFill>
              </a:rPr>
              <a:t>/</a:t>
            </a:r>
            <a:r>
              <a:rPr lang="en-US" sz="1400" b="1" dirty="0" err="1">
                <a:solidFill>
                  <a:schemeClr val="accent6">
                    <a:lumMod val="50000"/>
                  </a:schemeClr>
                </a:solidFill>
              </a:rPr>
              <a:t>Kaës</a:t>
            </a:r>
            <a:endParaRPr lang="en-US" sz="1400" b="1" dirty="0">
              <a:solidFill>
                <a:schemeClr val="accent6">
                  <a:lumMod val="50000"/>
                </a:schemeClr>
              </a:solidFill>
            </a:endParaRPr>
          </a:p>
        </p:txBody>
      </p:sp>
      <p:sp>
        <p:nvSpPr>
          <p:cNvPr id="7" name="TextBox 6">
            <a:extLst>
              <a:ext uri="{FF2B5EF4-FFF2-40B4-BE49-F238E27FC236}">
                <a16:creationId xmlns:a16="http://schemas.microsoft.com/office/drawing/2014/main" id="{09FF6592-576F-4980-810F-CAC26D70A658}"/>
              </a:ext>
            </a:extLst>
          </p:cNvPr>
          <p:cNvSpPr txBox="1"/>
          <p:nvPr/>
        </p:nvSpPr>
        <p:spPr>
          <a:xfrm>
            <a:off x="5814969" y="869729"/>
            <a:ext cx="6140741" cy="5762860"/>
          </a:xfrm>
          <a:prstGeom prst="rect">
            <a:avLst/>
          </a:prstGeom>
          <a:noFill/>
        </p:spPr>
        <p:txBody>
          <a:bodyPr wrap="square" rtlCol="0">
            <a:spAutoFit/>
          </a:bodyPr>
          <a:lstStyle/>
          <a:p>
            <a:pPr algn="just">
              <a:lnSpc>
                <a:spcPct val="150000"/>
              </a:lnSpc>
            </a:pPr>
            <a:r>
              <a:rPr lang="es-AR" sz="1300" dirty="0"/>
              <a:t>Esta corriente considera a las instituciones en dos sentidos, el amplio y el restringido. El primero se condice con la noción general de institución y es definido como un sistema de regulaciones socio-histórico-culturales, sostenido por leyes y costumbres, que es constitutivo de nuestro aparato psíquico y determina buena parte nuestra existencia. En el sentido restringido, igualable a la idea de organización, las considera materialización de las instituciones amplias. Son un sistema social limitado cuya finalidad es el cumplimiento de ciertos objetivos, para lo cual se organizan alrededor de jerarquías y roles. </a:t>
            </a:r>
            <a:endParaRPr lang="en-US" sz="1300" dirty="0"/>
          </a:p>
          <a:p>
            <a:pPr algn="just">
              <a:lnSpc>
                <a:spcPct val="150000"/>
              </a:lnSpc>
            </a:pPr>
            <a:r>
              <a:rPr lang="es-AR" sz="1300" dirty="0"/>
              <a:t>Sus análisis se centran en el plano libidinal de las organizaciones, buscando recuperar la continuidad del discurso que se ha roto y traer a la conciencia institucional los </a:t>
            </a:r>
            <a:r>
              <a:rPr lang="es-AR" sz="1300" dirty="0" err="1">
                <a:cs typeface="Arial" panose="020B0604020202020204" pitchFamily="34" charset="0"/>
              </a:rPr>
              <a:t>los</a:t>
            </a:r>
            <a:r>
              <a:rPr lang="es-AR" sz="1300" dirty="0">
                <a:cs typeface="Arial" panose="020B0604020202020204" pitchFamily="34" charset="0"/>
              </a:rPr>
              <a:t> elementos latentes de los conflictos que las acucian.</a:t>
            </a:r>
            <a:endParaRPr lang="en-US" sz="1300" dirty="0">
              <a:cs typeface="Arial" panose="020B0604020202020204" pitchFamily="34" charset="0"/>
            </a:endParaRPr>
          </a:p>
          <a:p>
            <a:pPr algn="just">
              <a:lnSpc>
                <a:spcPct val="150000"/>
              </a:lnSpc>
            </a:pPr>
            <a:r>
              <a:rPr lang="es-AR" sz="1300" dirty="0">
                <a:cs typeface="Arial" panose="020B0604020202020204" pitchFamily="34" charset="0"/>
              </a:rPr>
              <a:t>Una importante categoría de análisis de esta corriente que puede pensarse en </a:t>
            </a:r>
            <a:r>
              <a:rPr lang="es-AR" sz="1300" dirty="0" err="1">
                <a:cs typeface="Arial" panose="020B0604020202020204" pitchFamily="34" charset="0"/>
              </a:rPr>
              <a:t>Silk</a:t>
            </a:r>
            <a:r>
              <a:rPr lang="es-AR" sz="1300" dirty="0">
                <a:cs typeface="Arial" panose="020B0604020202020204" pitchFamily="34" charset="0"/>
              </a:rPr>
              <a:t> Road es la de fractura. Ulloa la define como la perturbación de una de las articulaciones de tiempos, espacios o responsabilidades dentro de la organización. En el clandestino mercado donde el tiempo y el espacio eran flexibles, fueron las responsabilidades las que se tornaron problemáticas. </a:t>
            </a:r>
            <a:r>
              <a:rPr lang="es-AR" sz="1300" dirty="0" err="1">
                <a:cs typeface="Arial" panose="020B0604020202020204" pitchFamily="34" charset="0"/>
              </a:rPr>
              <a:t>Dread</a:t>
            </a:r>
            <a:r>
              <a:rPr lang="es-AR" sz="1300" dirty="0">
                <a:cs typeface="Arial" panose="020B0604020202020204" pitchFamily="34" charset="0"/>
              </a:rPr>
              <a:t> </a:t>
            </a:r>
            <a:r>
              <a:rPr lang="es-AR" sz="1300" dirty="0" err="1">
                <a:cs typeface="Arial" panose="020B0604020202020204" pitchFamily="34" charset="0"/>
              </a:rPr>
              <a:t>Pirate</a:t>
            </a:r>
            <a:r>
              <a:rPr lang="es-AR" sz="1300" dirty="0">
                <a:cs typeface="Arial" panose="020B0604020202020204" pitchFamily="34" charset="0"/>
              </a:rPr>
              <a:t> Roberts no era capaz de manejar el sitio solo, por lo que decidió delegar ciertas en responsabilidades en otro miembro, </a:t>
            </a:r>
            <a:r>
              <a:rPr lang="es-AR" sz="1300" dirty="0" err="1">
                <a:cs typeface="Arial" panose="020B0604020202020204" pitchFamily="34" charset="0"/>
              </a:rPr>
              <a:t>Variety</a:t>
            </a:r>
            <a:r>
              <a:rPr lang="es-AR" sz="1300" dirty="0">
                <a:cs typeface="Arial" panose="020B0604020202020204" pitchFamily="34" charset="0"/>
              </a:rPr>
              <a:t> Jones</a:t>
            </a:r>
            <a:r>
              <a:rPr lang="es-AR" sz="1300" dirty="0"/>
              <a:t>. </a:t>
            </a:r>
            <a:r>
              <a:rPr lang="es-ES" sz="1300" dirty="0"/>
              <a:t>Pero el balance de poder nunca estuvo claro y </a:t>
            </a:r>
            <a:r>
              <a:rPr lang="es-ES" sz="1300" dirty="0" err="1"/>
              <a:t>Variety</a:t>
            </a:r>
            <a:r>
              <a:rPr lang="es-ES" sz="1300" dirty="0"/>
              <a:t> Jones comenzó a tomar cada vez más atribuciones…</a:t>
            </a:r>
            <a:endParaRPr lang="en-US" sz="1300" dirty="0"/>
          </a:p>
        </p:txBody>
      </p:sp>
      <p:sp>
        <p:nvSpPr>
          <p:cNvPr id="9" name="TextBox 8">
            <a:hlinkClick r:id="rId3" action="ppaction://hlinksldjump"/>
            <a:extLst>
              <a:ext uri="{FF2B5EF4-FFF2-40B4-BE49-F238E27FC236}">
                <a16:creationId xmlns:a16="http://schemas.microsoft.com/office/drawing/2014/main" id="{23D2A84F-CA20-4C38-8594-176C22562FEA}"/>
              </a:ext>
            </a:extLst>
          </p:cNvPr>
          <p:cNvSpPr txBox="1"/>
          <p:nvPr/>
        </p:nvSpPr>
        <p:spPr>
          <a:xfrm>
            <a:off x="4044192" y="6222512"/>
            <a:ext cx="9271233" cy="369332"/>
          </a:xfrm>
          <a:prstGeom prst="rect">
            <a:avLst/>
          </a:prstGeom>
          <a:noFill/>
        </p:spPr>
        <p:txBody>
          <a:bodyPr wrap="square" rtlCol="0">
            <a:spAutoFit/>
          </a:bodyPr>
          <a:lstStyle/>
          <a:p>
            <a:pPr algn="ctr"/>
            <a:r>
              <a:rPr lang="en-US" u="sng" dirty="0">
                <a:solidFill>
                  <a:srgbClr val="0070C0"/>
                </a:solidFill>
              </a:rPr>
              <a:t>Leer </a:t>
            </a:r>
            <a:r>
              <a:rPr lang="en-US" u="sng" dirty="0" err="1">
                <a:solidFill>
                  <a:srgbClr val="0070C0"/>
                </a:solidFill>
              </a:rPr>
              <a:t>más</a:t>
            </a:r>
            <a:endParaRPr lang="en-US" u="sng" dirty="0">
              <a:solidFill>
                <a:srgbClr val="0070C0"/>
              </a:solidFill>
            </a:endParaRPr>
          </a:p>
        </p:txBody>
      </p:sp>
      <p:sp>
        <p:nvSpPr>
          <p:cNvPr id="10" name="Rectangle 9">
            <a:hlinkClick r:id="rId4" action="ppaction://hlinksldjump"/>
            <a:extLst>
              <a:ext uri="{FF2B5EF4-FFF2-40B4-BE49-F238E27FC236}">
                <a16:creationId xmlns:a16="http://schemas.microsoft.com/office/drawing/2014/main" id="{D89BD1A6-EBF1-4927-B907-BCA793B32109}"/>
              </a:ext>
            </a:extLst>
          </p:cNvPr>
          <p:cNvSpPr/>
          <p:nvPr/>
        </p:nvSpPr>
        <p:spPr>
          <a:xfrm>
            <a:off x="134225" y="2730617"/>
            <a:ext cx="1921078" cy="339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5" action="ppaction://hlinksldjump"/>
            <a:extLst>
              <a:ext uri="{FF2B5EF4-FFF2-40B4-BE49-F238E27FC236}">
                <a16:creationId xmlns:a16="http://schemas.microsoft.com/office/drawing/2014/main" id="{902D0807-FC31-445F-9DA2-AFBC5D288EAA}"/>
              </a:ext>
            </a:extLst>
          </p:cNvPr>
          <p:cNvSpPr/>
          <p:nvPr/>
        </p:nvSpPr>
        <p:spPr>
          <a:xfrm>
            <a:off x="236289" y="3361888"/>
            <a:ext cx="1921077" cy="178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6" action="ppaction://hlinksldjump"/>
            <a:extLst>
              <a:ext uri="{FF2B5EF4-FFF2-40B4-BE49-F238E27FC236}">
                <a16:creationId xmlns:a16="http://schemas.microsoft.com/office/drawing/2014/main" id="{2B925AA8-7673-404C-B99F-0B7E47BC90C0}"/>
              </a:ext>
            </a:extLst>
          </p:cNvPr>
          <p:cNvSpPr/>
          <p:nvPr/>
        </p:nvSpPr>
        <p:spPr>
          <a:xfrm>
            <a:off x="236288" y="3582099"/>
            <a:ext cx="1995883" cy="178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7" action="ppaction://hlinksldjump"/>
            <a:extLst>
              <a:ext uri="{FF2B5EF4-FFF2-40B4-BE49-F238E27FC236}">
                <a16:creationId xmlns:a16="http://schemas.microsoft.com/office/drawing/2014/main" id="{3F36592B-B32A-4B5C-8BED-80969045C58D}"/>
              </a:ext>
            </a:extLst>
          </p:cNvPr>
          <p:cNvSpPr/>
          <p:nvPr/>
        </p:nvSpPr>
        <p:spPr>
          <a:xfrm>
            <a:off x="236288" y="3787630"/>
            <a:ext cx="1577130"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hlinkClick r:id="rId8" action="ppaction://hlinksldjump"/>
            <a:extLst>
              <a:ext uri="{FF2B5EF4-FFF2-40B4-BE49-F238E27FC236}">
                <a16:creationId xmlns:a16="http://schemas.microsoft.com/office/drawing/2014/main" id="{0BBE4343-EFA5-49A3-9CA8-0F0C2954F581}"/>
              </a:ext>
            </a:extLst>
          </p:cNvPr>
          <p:cNvSpPr/>
          <p:nvPr/>
        </p:nvSpPr>
        <p:spPr>
          <a:xfrm>
            <a:off x="236288" y="4213371"/>
            <a:ext cx="1577130"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hlinkClick r:id="rId9" action="ppaction://hlinksldjump"/>
            <a:extLst>
              <a:ext uri="{FF2B5EF4-FFF2-40B4-BE49-F238E27FC236}">
                <a16:creationId xmlns:a16="http://schemas.microsoft.com/office/drawing/2014/main" id="{32BBB28C-9725-4E77-9A98-62802437B1D9}"/>
              </a:ext>
            </a:extLst>
          </p:cNvPr>
          <p:cNvSpPr/>
          <p:nvPr/>
        </p:nvSpPr>
        <p:spPr>
          <a:xfrm>
            <a:off x="236288" y="4672667"/>
            <a:ext cx="1819015"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hlinkClick r:id="rId10" action="ppaction://hlinksldjump"/>
            <a:extLst>
              <a:ext uri="{FF2B5EF4-FFF2-40B4-BE49-F238E27FC236}">
                <a16:creationId xmlns:a16="http://schemas.microsoft.com/office/drawing/2014/main" id="{41AB6842-3AA1-4866-8764-855DFA1199AF}"/>
              </a:ext>
            </a:extLst>
          </p:cNvPr>
          <p:cNvSpPr/>
          <p:nvPr/>
        </p:nvSpPr>
        <p:spPr>
          <a:xfrm>
            <a:off x="213914" y="5125673"/>
            <a:ext cx="1819015"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11" action="ppaction://hlinksldjump"/>
            <a:extLst>
              <a:ext uri="{FF2B5EF4-FFF2-40B4-BE49-F238E27FC236}">
                <a16:creationId xmlns:a16="http://schemas.microsoft.com/office/drawing/2014/main" id="{B6068E7C-F9DF-4E52-BD36-05B80838DDCC}"/>
              </a:ext>
            </a:extLst>
          </p:cNvPr>
          <p:cNvSpPr/>
          <p:nvPr/>
        </p:nvSpPr>
        <p:spPr>
          <a:xfrm>
            <a:off x="236287" y="5551414"/>
            <a:ext cx="1483455" cy="371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08CF732B-7D14-41BC-98B1-5979861C2D1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64048" y="1006678"/>
            <a:ext cx="1719045" cy="2134999"/>
          </a:xfrm>
          <a:prstGeom prst="rect">
            <a:avLst/>
          </a:prstGeom>
        </p:spPr>
      </p:pic>
      <p:sp>
        <p:nvSpPr>
          <p:cNvPr id="20" name="Rectangle 19">
            <a:hlinkClick r:id="rId13" action="ppaction://hlinksldjump"/>
            <a:extLst>
              <a:ext uri="{FF2B5EF4-FFF2-40B4-BE49-F238E27FC236}">
                <a16:creationId xmlns:a16="http://schemas.microsoft.com/office/drawing/2014/main" id="{1A01FD4E-3857-427B-852E-FBFAD2832F76}"/>
              </a:ext>
            </a:extLst>
          </p:cNvPr>
          <p:cNvSpPr/>
          <p:nvPr/>
        </p:nvSpPr>
        <p:spPr>
          <a:xfrm>
            <a:off x="0" y="0"/>
            <a:ext cx="2701255" cy="922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251865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D003AF-B008-4999-8984-398D0D3A04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2172034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75AF00-4D46-4C09-912B-10718B9982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1C8DB22-FBF2-4647-8A52-C3D7566F7617}"/>
              </a:ext>
            </a:extLst>
          </p:cNvPr>
          <p:cNvSpPr txBox="1"/>
          <p:nvPr/>
        </p:nvSpPr>
        <p:spPr>
          <a:xfrm>
            <a:off x="2701255" y="1040235"/>
            <a:ext cx="8841297" cy="3362202"/>
          </a:xfrm>
          <a:prstGeom prst="rect">
            <a:avLst/>
          </a:prstGeom>
          <a:solidFill>
            <a:schemeClr val="bg1"/>
          </a:solidFill>
        </p:spPr>
        <p:txBody>
          <a:bodyPr wrap="square" rtlCol="0">
            <a:spAutoFit/>
          </a:bodyPr>
          <a:lstStyle/>
          <a:p>
            <a:pPr>
              <a:lnSpc>
                <a:spcPct val="150000"/>
              </a:lnSpc>
            </a:pPr>
            <a:r>
              <a:rPr lang="es-ES" sz="1300" dirty="0"/>
              <a:t>En esta articulación poco clara comenzó a gestarse una fractura. </a:t>
            </a:r>
            <a:r>
              <a:rPr lang="es-ES" sz="1300" dirty="0" err="1"/>
              <a:t>Dread</a:t>
            </a:r>
            <a:r>
              <a:rPr lang="es-ES" sz="1300" dirty="0"/>
              <a:t> </a:t>
            </a:r>
            <a:r>
              <a:rPr lang="es-ES" sz="1300" dirty="0" err="1"/>
              <a:t>Pirate</a:t>
            </a:r>
            <a:r>
              <a:rPr lang="es-ES" sz="1300" dirty="0"/>
              <a:t> comenzó a proyectar allí algunas de sus ansiedades primarias, temiendo que </a:t>
            </a:r>
            <a:r>
              <a:rPr lang="es-ES" sz="1300" dirty="0" err="1"/>
              <a:t>Variety</a:t>
            </a:r>
            <a:r>
              <a:rPr lang="es-ES" sz="1300" dirty="0"/>
              <a:t> pudiera tomar su lugar. Eventualmente esto devino en actitudes paranoides de su parte, que perjudicaron el funcionamiento de </a:t>
            </a:r>
            <a:r>
              <a:rPr lang="es-ES" sz="1300" dirty="0" err="1"/>
              <a:t>Silk</a:t>
            </a:r>
            <a:r>
              <a:rPr lang="es-ES" sz="1300" dirty="0"/>
              <a:t> Road, al aislarse de sus colaboradores.</a:t>
            </a:r>
          </a:p>
          <a:p>
            <a:pPr>
              <a:lnSpc>
                <a:spcPct val="150000"/>
              </a:lnSpc>
            </a:pPr>
            <a:r>
              <a:rPr lang="es-ES" sz="1300" dirty="0"/>
              <a:t>Para responder a las problemáticas organizacionales, la psicología institucional psicoanalítica se vale de los talleres de reflexión institucional en grupos heterogéneos. Desde este dispositivo se busca generar la posibilidad de que los miembros piensen la institución con mayor detenimiento y buscando distanciarse de las respuestas automáticas que les impone su quehacer diario. Es así que pueden realizar verdaderos cuestionamientos, analizar la idoneidad de sus formas para el cumplimiento de los objetivos e incluso replantearse si estos mismo tienen sentido en las circunstancias presentes. A partir de esta reflexión pueden producirse modificaciones y reconstruir los acuerdos que sostienen a la organización. Una adaptación online de este dispositivo podría haber sido útil para trabajar la dinámica institucional de </a:t>
            </a:r>
            <a:r>
              <a:rPr lang="es-ES" sz="1300" dirty="0" err="1"/>
              <a:t>Silk</a:t>
            </a:r>
            <a:r>
              <a:rPr lang="es-ES" sz="1300" dirty="0"/>
              <a:t> Road, mas es dudoso si realmente podría funcionar en forma no presencial.</a:t>
            </a:r>
          </a:p>
        </p:txBody>
      </p:sp>
      <p:sp>
        <p:nvSpPr>
          <p:cNvPr id="6" name="Rectangle 5">
            <a:hlinkClick r:id="rId3" action="ppaction://hlinksldjump"/>
            <a:extLst>
              <a:ext uri="{FF2B5EF4-FFF2-40B4-BE49-F238E27FC236}">
                <a16:creationId xmlns:a16="http://schemas.microsoft.com/office/drawing/2014/main" id="{36319005-7C93-474D-9BEB-347121EC76DE}"/>
              </a:ext>
            </a:extLst>
          </p:cNvPr>
          <p:cNvSpPr/>
          <p:nvPr/>
        </p:nvSpPr>
        <p:spPr>
          <a:xfrm>
            <a:off x="134225" y="2730617"/>
            <a:ext cx="1921078" cy="339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rId4" action="ppaction://hlinksldjump"/>
            <a:extLst>
              <a:ext uri="{FF2B5EF4-FFF2-40B4-BE49-F238E27FC236}">
                <a16:creationId xmlns:a16="http://schemas.microsoft.com/office/drawing/2014/main" id="{7BD0FF29-8776-4E67-8A07-AD5BEFD6317A}"/>
              </a:ext>
            </a:extLst>
          </p:cNvPr>
          <p:cNvSpPr/>
          <p:nvPr/>
        </p:nvSpPr>
        <p:spPr>
          <a:xfrm>
            <a:off x="226503" y="3145872"/>
            <a:ext cx="1825304" cy="151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5" action="ppaction://hlinksldjump"/>
            <a:extLst>
              <a:ext uri="{FF2B5EF4-FFF2-40B4-BE49-F238E27FC236}">
                <a16:creationId xmlns:a16="http://schemas.microsoft.com/office/drawing/2014/main" id="{99B66875-F74F-4AB2-97F0-FBEFC96EFEBB}"/>
              </a:ext>
            </a:extLst>
          </p:cNvPr>
          <p:cNvSpPr/>
          <p:nvPr/>
        </p:nvSpPr>
        <p:spPr>
          <a:xfrm>
            <a:off x="236289" y="3361888"/>
            <a:ext cx="1921077" cy="178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6" action="ppaction://hlinksldjump"/>
            <a:extLst>
              <a:ext uri="{FF2B5EF4-FFF2-40B4-BE49-F238E27FC236}">
                <a16:creationId xmlns:a16="http://schemas.microsoft.com/office/drawing/2014/main" id="{6B146BA3-F434-49C3-8D0D-C9BF19255B5F}"/>
              </a:ext>
            </a:extLst>
          </p:cNvPr>
          <p:cNvSpPr/>
          <p:nvPr/>
        </p:nvSpPr>
        <p:spPr>
          <a:xfrm>
            <a:off x="236288" y="3582099"/>
            <a:ext cx="1995883" cy="178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hlinkClick r:id="rId7" action="ppaction://hlinksldjump"/>
            <a:extLst>
              <a:ext uri="{FF2B5EF4-FFF2-40B4-BE49-F238E27FC236}">
                <a16:creationId xmlns:a16="http://schemas.microsoft.com/office/drawing/2014/main" id="{DF99590F-3436-445F-88A7-8AD56BBC0336}"/>
              </a:ext>
            </a:extLst>
          </p:cNvPr>
          <p:cNvSpPr/>
          <p:nvPr/>
        </p:nvSpPr>
        <p:spPr>
          <a:xfrm>
            <a:off x="236288" y="3787630"/>
            <a:ext cx="1577130"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8" action="ppaction://hlinksldjump"/>
            <a:extLst>
              <a:ext uri="{FF2B5EF4-FFF2-40B4-BE49-F238E27FC236}">
                <a16:creationId xmlns:a16="http://schemas.microsoft.com/office/drawing/2014/main" id="{A802F755-D71A-404C-A5AB-556D20CFEA1A}"/>
              </a:ext>
            </a:extLst>
          </p:cNvPr>
          <p:cNvSpPr/>
          <p:nvPr/>
        </p:nvSpPr>
        <p:spPr>
          <a:xfrm>
            <a:off x="236288" y="4213371"/>
            <a:ext cx="1577130"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9" action="ppaction://hlinksldjump"/>
            <a:extLst>
              <a:ext uri="{FF2B5EF4-FFF2-40B4-BE49-F238E27FC236}">
                <a16:creationId xmlns:a16="http://schemas.microsoft.com/office/drawing/2014/main" id="{296CE8FC-5A42-4267-A795-AE3C123B72E9}"/>
              </a:ext>
            </a:extLst>
          </p:cNvPr>
          <p:cNvSpPr/>
          <p:nvPr/>
        </p:nvSpPr>
        <p:spPr>
          <a:xfrm>
            <a:off x="236288" y="4672667"/>
            <a:ext cx="1819015"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10" action="ppaction://hlinksldjump"/>
            <a:extLst>
              <a:ext uri="{FF2B5EF4-FFF2-40B4-BE49-F238E27FC236}">
                <a16:creationId xmlns:a16="http://schemas.microsoft.com/office/drawing/2014/main" id="{93FCD406-6CF2-404D-9D47-56FABB7FABD0}"/>
              </a:ext>
            </a:extLst>
          </p:cNvPr>
          <p:cNvSpPr/>
          <p:nvPr/>
        </p:nvSpPr>
        <p:spPr>
          <a:xfrm>
            <a:off x="213914" y="5125673"/>
            <a:ext cx="1819015"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11" action="ppaction://hlinksldjump"/>
            <a:extLst>
              <a:ext uri="{FF2B5EF4-FFF2-40B4-BE49-F238E27FC236}">
                <a16:creationId xmlns:a16="http://schemas.microsoft.com/office/drawing/2014/main" id="{20213684-C4BC-4687-8DAB-065EE97629E8}"/>
              </a:ext>
            </a:extLst>
          </p:cNvPr>
          <p:cNvSpPr/>
          <p:nvPr/>
        </p:nvSpPr>
        <p:spPr>
          <a:xfrm>
            <a:off x="236287" y="5551414"/>
            <a:ext cx="1483455" cy="371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12" action="ppaction://hlinksldjump"/>
            <a:extLst>
              <a:ext uri="{FF2B5EF4-FFF2-40B4-BE49-F238E27FC236}">
                <a16:creationId xmlns:a16="http://schemas.microsoft.com/office/drawing/2014/main" id="{61295762-C0DA-485B-862E-F31808F28D7D}"/>
              </a:ext>
            </a:extLst>
          </p:cNvPr>
          <p:cNvSpPr/>
          <p:nvPr/>
        </p:nvSpPr>
        <p:spPr>
          <a:xfrm>
            <a:off x="0" y="0"/>
            <a:ext cx="2701255" cy="922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039668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DA659C-ED09-432C-BDFF-A55DB8FE5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4" name="TextBox 3">
            <a:extLst>
              <a:ext uri="{FF2B5EF4-FFF2-40B4-BE49-F238E27FC236}">
                <a16:creationId xmlns:a16="http://schemas.microsoft.com/office/drawing/2014/main" id="{E89CFDEA-6325-414A-A00C-A13943C37751}"/>
              </a:ext>
            </a:extLst>
          </p:cNvPr>
          <p:cNvSpPr txBox="1"/>
          <p:nvPr/>
        </p:nvSpPr>
        <p:spPr>
          <a:xfrm>
            <a:off x="2709644" y="3121207"/>
            <a:ext cx="3095537" cy="369332"/>
          </a:xfrm>
          <a:prstGeom prst="rect">
            <a:avLst/>
          </a:prstGeom>
          <a:solidFill>
            <a:schemeClr val="bg1"/>
          </a:solidFill>
        </p:spPr>
        <p:txBody>
          <a:bodyPr wrap="square" rtlCol="0">
            <a:spAutoFit/>
          </a:bodyPr>
          <a:lstStyle/>
          <a:p>
            <a:r>
              <a:rPr lang="en-US" sz="1400" b="1" dirty="0" err="1"/>
              <a:t>Análisis</a:t>
            </a:r>
            <a:r>
              <a:rPr lang="en-US" b="1" dirty="0"/>
              <a:t> </a:t>
            </a:r>
            <a:r>
              <a:rPr lang="en-US" sz="1400" b="1" dirty="0" err="1"/>
              <a:t>Organizacional</a:t>
            </a:r>
            <a:endParaRPr lang="en-US" sz="1400" b="1" dirty="0"/>
          </a:p>
        </p:txBody>
      </p:sp>
      <p:pic>
        <p:nvPicPr>
          <p:cNvPr id="7" name="Picture 6">
            <a:extLst>
              <a:ext uri="{FF2B5EF4-FFF2-40B4-BE49-F238E27FC236}">
                <a16:creationId xmlns:a16="http://schemas.microsoft.com/office/drawing/2014/main" id="{D90CE4D6-DB25-427E-91F3-5C6EEE82D192}"/>
              </a:ext>
            </a:extLst>
          </p:cNvPr>
          <p:cNvPicPr>
            <a:picLocks noChangeAspect="1"/>
          </p:cNvPicPr>
          <p:nvPr/>
        </p:nvPicPr>
        <p:blipFill rotWithShape="1">
          <a:blip r:embed="rId3"/>
          <a:srcRect l="-4" r="75400"/>
          <a:stretch/>
        </p:blipFill>
        <p:spPr>
          <a:xfrm>
            <a:off x="3447234" y="3778989"/>
            <a:ext cx="1463040" cy="220598"/>
          </a:xfrm>
          <a:prstGeom prst="rect">
            <a:avLst/>
          </a:prstGeom>
          <a:solidFill>
            <a:schemeClr val="bg1"/>
          </a:solidFill>
        </p:spPr>
      </p:pic>
      <p:sp>
        <p:nvSpPr>
          <p:cNvPr id="8" name="TextBox 7">
            <a:extLst>
              <a:ext uri="{FF2B5EF4-FFF2-40B4-BE49-F238E27FC236}">
                <a16:creationId xmlns:a16="http://schemas.microsoft.com/office/drawing/2014/main" id="{4E2CFA80-3559-44B9-8FBF-CFD15DA7FE82}"/>
              </a:ext>
            </a:extLst>
          </p:cNvPr>
          <p:cNvSpPr txBox="1"/>
          <p:nvPr/>
        </p:nvSpPr>
        <p:spPr>
          <a:xfrm>
            <a:off x="4904722" y="838899"/>
            <a:ext cx="7220207" cy="6294031"/>
          </a:xfrm>
          <a:prstGeom prst="rect">
            <a:avLst/>
          </a:prstGeom>
          <a:noFill/>
        </p:spPr>
        <p:txBody>
          <a:bodyPr wrap="square" rtlCol="0">
            <a:spAutoFit/>
          </a:bodyPr>
          <a:lstStyle/>
          <a:p>
            <a:pPr algn="just">
              <a:lnSpc>
                <a:spcPct val="150000"/>
              </a:lnSpc>
            </a:pPr>
            <a:r>
              <a:rPr lang="es-ES" sz="1300" dirty="0"/>
              <a:t>El análisis organizacional define a las organizaciones como sistemas socio-técnicos interpersonales constituidos para la realización de fines específicos, con un sistema de autoridad sostenido por responsabilidades desiguales e insertos en un contexto. </a:t>
            </a:r>
          </a:p>
          <a:p>
            <a:pPr algn="just">
              <a:lnSpc>
                <a:spcPct val="150000"/>
              </a:lnSpc>
            </a:pPr>
            <a:r>
              <a:rPr lang="es-ES" sz="1300" dirty="0"/>
              <a:t>Al trabajar las organizaciones se centra en lo manifiesto en ellas, valiéndose de siete categorías de análisis: el proyecto, la tarea y tecnología, la estructura, la integración psicosocial, el aprovechamiento de los recursos humanos, los grupos internos de poder y el contexto.</a:t>
            </a:r>
          </a:p>
          <a:p>
            <a:pPr algn="just">
              <a:lnSpc>
                <a:spcPct val="150000"/>
              </a:lnSpc>
            </a:pPr>
            <a:r>
              <a:rPr lang="es-ES" sz="1300" dirty="0"/>
              <a:t>La definición de organización planteada es aquella que mejor se adapta a las organizaciones virtuales como </a:t>
            </a:r>
            <a:r>
              <a:rPr lang="es-ES" sz="1300" dirty="0" err="1"/>
              <a:t>Silk</a:t>
            </a:r>
            <a:r>
              <a:rPr lang="es-ES" sz="1300" dirty="0"/>
              <a:t> Road, siendo la integración de las dimensiones sociales y técnicas claves para su comprensión.</a:t>
            </a:r>
          </a:p>
          <a:p>
            <a:pPr algn="just">
              <a:lnSpc>
                <a:spcPct val="150000"/>
              </a:lnSpc>
            </a:pPr>
            <a:r>
              <a:rPr lang="es-ES" sz="1300" dirty="0"/>
              <a:t>Si analizamos </a:t>
            </a:r>
            <a:r>
              <a:rPr lang="es-ES" sz="1300" dirty="0" err="1"/>
              <a:t>Silk</a:t>
            </a:r>
            <a:r>
              <a:rPr lang="es-ES" sz="1300" dirty="0"/>
              <a:t> Road desde las siete dimensiones, encontramos que:</a:t>
            </a:r>
          </a:p>
          <a:p>
            <a:pPr marL="342900" marR="0" lvl="0" indent="-342900" algn="just">
              <a:lnSpc>
                <a:spcPct val="150000"/>
              </a:lnSpc>
              <a:spcBef>
                <a:spcPts val="0"/>
              </a:spcBef>
              <a:spcAft>
                <a:spcPts val="0"/>
              </a:spcAft>
              <a:buFont typeface="Symbol" panose="05050102010706020507" pitchFamily="18" charset="2"/>
              <a:buChar char=""/>
            </a:pPr>
            <a:r>
              <a:rPr lang="es-AR" sz="1300" dirty="0">
                <a:ea typeface="Calibri" panose="020F0502020204030204" pitchFamily="34" charset="0"/>
                <a:cs typeface="Times New Roman" panose="02020603050405020304" pitchFamily="18" charset="0"/>
              </a:rPr>
              <a:t>El proyecto se constituyó en base a la necesidad de un mercado seguro para la compraventa de sustancias prohibidas.</a:t>
            </a:r>
            <a:endParaRPr lang="en-US" sz="1300" dirty="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s-AR" sz="1300" dirty="0">
                <a:ea typeface="Calibri" panose="020F0502020204030204" pitchFamily="34" charset="0"/>
                <a:cs typeface="Times New Roman" panose="02020603050405020304" pitchFamily="18" charset="0"/>
              </a:rPr>
              <a:t>La tecnología de </a:t>
            </a:r>
            <a:r>
              <a:rPr lang="es-AR" sz="1300" dirty="0" err="1">
                <a:ea typeface="Calibri" panose="020F0502020204030204" pitchFamily="34" charset="0"/>
                <a:cs typeface="Times New Roman" panose="02020603050405020304" pitchFamily="18" charset="0"/>
              </a:rPr>
              <a:t>The</a:t>
            </a:r>
            <a:r>
              <a:rPr lang="es-AR" sz="1300" dirty="0">
                <a:ea typeface="Calibri" panose="020F0502020204030204" pitchFamily="34" charset="0"/>
                <a:cs typeface="Times New Roman" panose="02020603050405020304" pitchFamily="18" charset="0"/>
              </a:rPr>
              <a:t> </a:t>
            </a:r>
            <a:r>
              <a:rPr lang="es-AR" sz="1300" dirty="0" err="1">
                <a:ea typeface="Calibri" panose="020F0502020204030204" pitchFamily="34" charset="0"/>
                <a:cs typeface="Times New Roman" panose="02020603050405020304" pitchFamily="18" charset="0"/>
              </a:rPr>
              <a:t>Onion</a:t>
            </a:r>
            <a:r>
              <a:rPr lang="es-AR" sz="1300" dirty="0">
                <a:ea typeface="Calibri" panose="020F0502020204030204" pitchFamily="34" charset="0"/>
                <a:cs typeface="Times New Roman" panose="02020603050405020304" pitchFamily="18" charset="0"/>
              </a:rPr>
              <a:t> </a:t>
            </a:r>
            <a:r>
              <a:rPr lang="es-AR" sz="1300" dirty="0" err="1">
                <a:ea typeface="Calibri" panose="020F0502020204030204" pitchFamily="34" charset="0"/>
                <a:cs typeface="Times New Roman" panose="02020603050405020304" pitchFamily="18" charset="0"/>
              </a:rPr>
              <a:t>Router</a:t>
            </a:r>
            <a:r>
              <a:rPr lang="es-AR" sz="1300" dirty="0">
                <a:ea typeface="Calibri" panose="020F0502020204030204" pitchFamily="34" charset="0"/>
                <a:cs typeface="Times New Roman" panose="02020603050405020304" pitchFamily="18" charset="0"/>
              </a:rPr>
              <a:t> y el Bitcoin resultaron claves para la producción de un sitio así, permitiendo la </a:t>
            </a:r>
            <a:r>
              <a:rPr lang="es-AR" sz="1300" dirty="0" err="1">
                <a:ea typeface="Calibri" panose="020F0502020204030204" pitchFamily="34" charset="0"/>
                <a:cs typeface="Times New Roman" panose="02020603050405020304" pitchFamily="18" charset="0"/>
              </a:rPr>
              <a:t>anonimización</a:t>
            </a:r>
            <a:r>
              <a:rPr lang="es-AR" sz="1300" dirty="0">
                <a:ea typeface="Calibri" panose="020F0502020204030204" pitchFamily="34" charset="0"/>
                <a:cs typeface="Times New Roman" panose="02020603050405020304" pitchFamily="18" charset="0"/>
              </a:rPr>
              <a:t> del tráfico web y las transacciones monetarias</a:t>
            </a:r>
            <a:endParaRPr lang="en-US" sz="1300" dirty="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s-AR" sz="1300" dirty="0">
                <a:ea typeface="Calibri" panose="020F0502020204030204" pitchFamily="34" charset="0"/>
                <a:cs typeface="Times New Roman" panose="02020603050405020304" pitchFamily="18" charset="0"/>
              </a:rPr>
              <a:t>La estructura de la organización nunca fue formalizada, lo que conllevó problemas entre los altos mandos. La estructura presunta sólo incluía a </a:t>
            </a:r>
            <a:r>
              <a:rPr lang="es-AR" sz="1300" dirty="0" err="1">
                <a:ea typeface="Calibri" panose="020F0502020204030204" pitchFamily="34" charset="0"/>
                <a:cs typeface="Times New Roman" panose="02020603050405020304" pitchFamily="18" charset="0"/>
              </a:rPr>
              <a:t>Dread</a:t>
            </a:r>
            <a:r>
              <a:rPr lang="es-AR" sz="1300" dirty="0">
                <a:ea typeface="Calibri" panose="020F0502020204030204" pitchFamily="34" charset="0"/>
                <a:cs typeface="Times New Roman" panose="02020603050405020304" pitchFamily="18" charset="0"/>
              </a:rPr>
              <a:t> </a:t>
            </a:r>
            <a:r>
              <a:rPr lang="es-AR" sz="1300" dirty="0" err="1">
                <a:ea typeface="Calibri" panose="020F0502020204030204" pitchFamily="34" charset="0"/>
                <a:cs typeface="Times New Roman" panose="02020603050405020304" pitchFamily="18" charset="0"/>
              </a:rPr>
              <a:t>Pirate</a:t>
            </a:r>
            <a:r>
              <a:rPr lang="es-AR" sz="1300" dirty="0">
                <a:ea typeface="Calibri" panose="020F0502020204030204" pitchFamily="34" charset="0"/>
                <a:cs typeface="Times New Roman" panose="02020603050405020304" pitchFamily="18" charset="0"/>
              </a:rPr>
              <a:t> Roberts liderando un grupo administrativo y regulando a la multitud de proveedores y compradores. La estructura existente nunca fue determinada completamente, más parecía incluir a </a:t>
            </a:r>
            <a:r>
              <a:rPr lang="es-AR" sz="1300" dirty="0" err="1">
                <a:ea typeface="Calibri" panose="020F0502020204030204" pitchFamily="34" charset="0"/>
                <a:cs typeface="Times New Roman" panose="02020603050405020304" pitchFamily="18" charset="0"/>
              </a:rPr>
              <a:t>Variety</a:t>
            </a:r>
            <a:r>
              <a:rPr lang="es-AR" sz="1300" dirty="0">
                <a:ea typeface="Calibri" panose="020F0502020204030204" pitchFamily="34" charset="0"/>
                <a:cs typeface="Times New Roman" panose="02020603050405020304" pitchFamily="18" charset="0"/>
              </a:rPr>
              <a:t> Jones y otros miembros pugnando por más poder. La estructura requerida para un funcionamiento óptimo habría contado con representantes de los compradores y proveedores, además de una jerarquización clara de los empleados.</a:t>
            </a:r>
            <a:endParaRPr lang="en-US" sz="1300" dirty="0">
              <a:ea typeface="Calibri" panose="020F0502020204030204" pitchFamily="34" charset="0"/>
              <a:cs typeface="Times New Roman" panose="02020603050405020304" pitchFamily="18" charset="0"/>
            </a:endParaRPr>
          </a:p>
          <a:p>
            <a:pPr algn="just"/>
            <a:endParaRPr lang="es-ES" sz="1300" dirty="0"/>
          </a:p>
        </p:txBody>
      </p:sp>
      <p:sp>
        <p:nvSpPr>
          <p:cNvPr id="9" name="TextBox 8">
            <a:hlinkClick r:id="rId4" action="ppaction://hlinksldjump"/>
            <a:extLst>
              <a:ext uri="{FF2B5EF4-FFF2-40B4-BE49-F238E27FC236}">
                <a16:creationId xmlns:a16="http://schemas.microsoft.com/office/drawing/2014/main" id="{093C6245-BFE2-4BB4-94A2-E448BD8E6AB5}"/>
              </a:ext>
            </a:extLst>
          </p:cNvPr>
          <p:cNvSpPr txBox="1"/>
          <p:nvPr/>
        </p:nvSpPr>
        <p:spPr>
          <a:xfrm>
            <a:off x="2123113" y="6488668"/>
            <a:ext cx="9271233" cy="369332"/>
          </a:xfrm>
          <a:prstGeom prst="rect">
            <a:avLst/>
          </a:prstGeom>
          <a:noFill/>
        </p:spPr>
        <p:txBody>
          <a:bodyPr wrap="square" rtlCol="0">
            <a:spAutoFit/>
          </a:bodyPr>
          <a:lstStyle/>
          <a:p>
            <a:pPr algn="ctr"/>
            <a:r>
              <a:rPr lang="en-US" u="sng" dirty="0">
                <a:solidFill>
                  <a:srgbClr val="0070C0"/>
                </a:solidFill>
              </a:rPr>
              <a:t>Leer </a:t>
            </a:r>
            <a:r>
              <a:rPr lang="en-US" u="sng" dirty="0" err="1">
                <a:solidFill>
                  <a:srgbClr val="0070C0"/>
                </a:solidFill>
              </a:rPr>
              <a:t>más</a:t>
            </a:r>
            <a:endParaRPr lang="en-US" u="sng" dirty="0">
              <a:solidFill>
                <a:srgbClr val="0070C0"/>
              </a:solidFill>
            </a:endParaRPr>
          </a:p>
        </p:txBody>
      </p:sp>
      <p:sp>
        <p:nvSpPr>
          <p:cNvPr id="10" name="Rectangle 9">
            <a:hlinkClick r:id="rId5" action="ppaction://hlinksldjump"/>
            <a:extLst>
              <a:ext uri="{FF2B5EF4-FFF2-40B4-BE49-F238E27FC236}">
                <a16:creationId xmlns:a16="http://schemas.microsoft.com/office/drawing/2014/main" id="{82049C2A-3D6B-401C-B9CF-69EA97BB465A}"/>
              </a:ext>
            </a:extLst>
          </p:cNvPr>
          <p:cNvSpPr/>
          <p:nvPr/>
        </p:nvSpPr>
        <p:spPr>
          <a:xfrm>
            <a:off x="134225" y="2730617"/>
            <a:ext cx="1921078" cy="339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6" action="ppaction://hlinksldjump"/>
            <a:extLst>
              <a:ext uri="{FF2B5EF4-FFF2-40B4-BE49-F238E27FC236}">
                <a16:creationId xmlns:a16="http://schemas.microsoft.com/office/drawing/2014/main" id="{CCDD2986-745F-4BCA-A088-A3867DEEB867}"/>
              </a:ext>
            </a:extLst>
          </p:cNvPr>
          <p:cNvSpPr/>
          <p:nvPr/>
        </p:nvSpPr>
        <p:spPr>
          <a:xfrm>
            <a:off x="226503" y="3145872"/>
            <a:ext cx="1825304" cy="151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7" action="ppaction://hlinksldjump"/>
            <a:extLst>
              <a:ext uri="{FF2B5EF4-FFF2-40B4-BE49-F238E27FC236}">
                <a16:creationId xmlns:a16="http://schemas.microsoft.com/office/drawing/2014/main" id="{0CEEA9D1-B0FA-4538-A973-8BD4FC7CC4C3}"/>
              </a:ext>
            </a:extLst>
          </p:cNvPr>
          <p:cNvSpPr/>
          <p:nvPr/>
        </p:nvSpPr>
        <p:spPr>
          <a:xfrm>
            <a:off x="236289" y="3361888"/>
            <a:ext cx="1921077" cy="178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8" action="ppaction://hlinksldjump"/>
            <a:extLst>
              <a:ext uri="{FF2B5EF4-FFF2-40B4-BE49-F238E27FC236}">
                <a16:creationId xmlns:a16="http://schemas.microsoft.com/office/drawing/2014/main" id="{89995114-6E92-4145-83DE-7A40ED0286A9}"/>
              </a:ext>
            </a:extLst>
          </p:cNvPr>
          <p:cNvSpPr/>
          <p:nvPr/>
        </p:nvSpPr>
        <p:spPr>
          <a:xfrm>
            <a:off x="236288" y="3582099"/>
            <a:ext cx="1995883" cy="178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9" action="ppaction://hlinksldjump"/>
            <a:extLst>
              <a:ext uri="{FF2B5EF4-FFF2-40B4-BE49-F238E27FC236}">
                <a16:creationId xmlns:a16="http://schemas.microsoft.com/office/drawing/2014/main" id="{97192CCF-D0F4-4CF0-9B62-D883B91608AE}"/>
              </a:ext>
            </a:extLst>
          </p:cNvPr>
          <p:cNvSpPr/>
          <p:nvPr/>
        </p:nvSpPr>
        <p:spPr>
          <a:xfrm>
            <a:off x="236288" y="3787630"/>
            <a:ext cx="1577130"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10" action="ppaction://hlinksldjump"/>
            <a:extLst>
              <a:ext uri="{FF2B5EF4-FFF2-40B4-BE49-F238E27FC236}">
                <a16:creationId xmlns:a16="http://schemas.microsoft.com/office/drawing/2014/main" id="{93DF3731-35A8-420E-92F5-0E099FF4128B}"/>
              </a:ext>
            </a:extLst>
          </p:cNvPr>
          <p:cNvSpPr/>
          <p:nvPr/>
        </p:nvSpPr>
        <p:spPr>
          <a:xfrm>
            <a:off x="236288" y="4213371"/>
            <a:ext cx="1577130"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hlinkClick r:id="rId11" action="ppaction://hlinksldjump"/>
            <a:extLst>
              <a:ext uri="{FF2B5EF4-FFF2-40B4-BE49-F238E27FC236}">
                <a16:creationId xmlns:a16="http://schemas.microsoft.com/office/drawing/2014/main" id="{329AC7FD-0A02-4E28-B12A-0D43041372B7}"/>
              </a:ext>
            </a:extLst>
          </p:cNvPr>
          <p:cNvSpPr/>
          <p:nvPr/>
        </p:nvSpPr>
        <p:spPr>
          <a:xfrm>
            <a:off x="236288" y="4672667"/>
            <a:ext cx="1819015"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hlinkClick r:id="rId12" action="ppaction://hlinksldjump"/>
            <a:extLst>
              <a:ext uri="{FF2B5EF4-FFF2-40B4-BE49-F238E27FC236}">
                <a16:creationId xmlns:a16="http://schemas.microsoft.com/office/drawing/2014/main" id="{84C52A31-4FE4-4312-BFCC-FDA6BBF725F7}"/>
              </a:ext>
            </a:extLst>
          </p:cNvPr>
          <p:cNvSpPr/>
          <p:nvPr/>
        </p:nvSpPr>
        <p:spPr>
          <a:xfrm>
            <a:off x="213914" y="5125673"/>
            <a:ext cx="1819015"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hlinkClick r:id="rId13" action="ppaction://hlinksldjump"/>
            <a:extLst>
              <a:ext uri="{FF2B5EF4-FFF2-40B4-BE49-F238E27FC236}">
                <a16:creationId xmlns:a16="http://schemas.microsoft.com/office/drawing/2014/main" id="{71048A73-A20F-4AF5-89BA-4B6DC5062500}"/>
              </a:ext>
            </a:extLst>
          </p:cNvPr>
          <p:cNvSpPr/>
          <p:nvPr/>
        </p:nvSpPr>
        <p:spPr>
          <a:xfrm>
            <a:off x="236287" y="5551414"/>
            <a:ext cx="1483455" cy="371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C45BD758-5AF2-4BE5-8AAC-9243A46254A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54244" y="1032622"/>
            <a:ext cx="1625475" cy="2211712"/>
          </a:xfrm>
          <a:prstGeom prst="rect">
            <a:avLst/>
          </a:prstGeom>
        </p:spPr>
      </p:pic>
      <p:sp>
        <p:nvSpPr>
          <p:cNvPr id="19" name="Rectangle 18">
            <a:hlinkClick r:id="rId15" action="ppaction://hlinksldjump"/>
            <a:extLst>
              <a:ext uri="{FF2B5EF4-FFF2-40B4-BE49-F238E27FC236}">
                <a16:creationId xmlns:a16="http://schemas.microsoft.com/office/drawing/2014/main" id="{6573F176-2988-44FC-AB07-1192FD8599EC}"/>
              </a:ext>
            </a:extLst>
          </p:cNvPr>
          <p:cNvSpPr/>
          <p:nvPr/>
        </p:nvSpPr>
        <p:spPr>
          <a:xfrm>
            <a:off x="0" y="0"/>
            <a:ext cx="2701255" cy="922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777171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5E862A-AC15-4B92-98E7-303D98F678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B24E7D25-93A7-4748-BBA9-4C656FC81E9C}"/>
              </a:ext>
            </a:extLst>
          </p:cNvPr>
          <p:cNvSpPr txBox="1"/>
          <p:nvPr/>
        </p:nvSpPr>
        <p:spPr>
          <a:xfrm>
            <a:off x="2676088" y="1107347"/>
            <a:ext cx="9126524" cy="3062120"/>
          </a:xfrm>
          <a:prstGeom prst="rect">
            <a:avLst/>
          </a:prstGeom>
          <a:solidFill>
            <a:schemeClr val="bg1"/>
          </a:solidFill>
        </p:spPr>
        <p:txBody>
          <a:bodyPr wrap="square" rtlCol="0">
            <a:spAutoFit/>
          </a:bodyPr>
          <a:lstStyle/>
          <a:p>
            <a:pPr marL="342900" marR="0" lvl="0" indent="-342900" algn="just">
              <a:lnSpc>
                <a:spcPct val="150000"/>
              </a:lnSpc>
              <a:spcBef>
                <a:spcPts val="0"/>
              </a:spcBef>
              <a:spcAft>
                <a:spcPts val="0"/>
              </a:spcAft>
              <a:buFont typeface="Symbol" panose="05050102010706020507" pitchFamily="18" charset="2"/>
              <a:buChar char=""/>
            </a:pPr>
            <a:r>
              <a:rPr lang="es-AR" sz="1300" dirty="0">
                <a:ea typeface="Calibri" panose="020F0502020204030204" pitchFamily="34" charset="0"/>
                <a:cs typeface="Times New Roman" panose="02020603050405020304" pitchFamily="18" charset="0"/>
              </a:rPr>
              <a:t>Poco es conocido sobre el aprovechamiento de los recursos humanos, considerando la naturaleza clandestina de la organización y lo oculto de los empleados y la retribución que recibían. Sin embargo, considerando que la naturaleza fluctuante de la criptomoneda en la que se realizaban las transacciones, puede inferirse que las visiones sobre las condiciones de trabajo tampoco serían estables.</a:t>
            </a:r>
            <a:endParaRPr lang="en-US" sz="1300" dirty="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s-AR" sz="1300" dirty="0">
                <a:ea typeface="Calibri" panose="020F0502020204030204" pitchFamily="34" charset="0"/>
                <a:cs typeface="Times New Roman" panose="02020603050405020304" pitchFamily="18" charset="0"/>
              </a:rPr>
              <a:t>Los grupos internos de poder nunca estuvieron bien definidos en </a:t>
            </a:r>
            <a:r>
              <a:rPr lang="es-AR" sz="1300" dirty="0" err="1">
                <a:ea typeface="Calibri" panose="020F0502020204030204" pitchFamily="34" charset="0"/>
                <a:cs typeface="Times New Roman" panose="02020603050405020304" pitchFamily="18" charset="0"/>
              </a:rPr>
              <a:t>Silk</a:t>
            </a:r>
            <a:r>
              <a:rPr lang="es-AR" sz="1300" dirty="0">
                <a:ea typeface="Calibri" panose="020F0502020204030204" pitchFamily="34" charset="0"/>
                <a:cs typeface="Times New Roman" panose="02020603050405020304" pitchFamily="18" charset="0"/>
              </a:rPr>
              <a:t> Road. La ausencia de roles sancionados e institucionalizados llevó a que el sistema ejecutivo sea excesivamente centralizado y desorganizado. La falta de representación colectiva para los proveedores, por su parte, tampoco permitió una verdadera configuración de un sistema representativo.</a:t>
            </a:r>
            <a:endParaRPr lang="en-US" sz="1300" dirty="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800"/>
              </a:spcAft>
              <a:buFont typeface="Symbol" panose="05050102010706020507" pitchFamily="18" charset="2"/>
              <a:buChar char=""/>
            </a:pPr>
            <a:r>
              <a:rPr lang="es-AR" sz="1300" dirty="0">
                <a:ea typeface="Calibri" panose="020F0502020204030204" pitchFamily="34" charset="0"/>
                <a:cs typeface="Times New Roman" panose="02020603050405020304" pitchFamily="18" charset="0"/>
              </a:rPr>
              <a:t>El contexto inestable resultó una amenaza constante para la organización y derivó en su final caída. Los riesgos de la producción y transporte de sustancias ilegales, sumados a la persecución de los líderes de </a:t>
            </a:r>
            <a:r>
              <a:rPr lang="es-AR" sz="1300" dirty="0" err="1">
                <a:ea typeface="Calibri" panose="020F0502020204030204" pitchFamily="34" charset="0"/>
                <a:cs typeface="Times New Roman" panose="02020603050405020304" pitchFamily="18" charset="0"/>
              </a:rPr>
              <a:t>Silk</a:t>
            </a:r>
            <a:r>
              <a:rPr lang="es-AR" sz="1300" dirty="0">
                <a:ea typeface="Calibri" panose="020F0502020204030204" pitchFamily="34" charset="0"/>
                <a:cs typeface="Times New Roman" panose="02020603050405020304" pitchFamily="18" charset="0"/>
              </a:rPr>
              <a:t> Road por parte de las fuerzas de seguridad, fragilizaron el funcionamiento organizacional.</a:t>
            </a:r>
            <a:endParaRPr lang="en-US" sz="1300" dirty="0">
              <a:ea typeface="Calibri" panose="020F0502020204030204" pitchFamily="34" charset="0"/>
              <a:cs typeface="Times New Roman" panose="02020603050405020304" pitchFamily="18" charset="0"/>
            </a:endParaRPr>
          </a:p>
        </p:txBody>
      </p:sp>
      <p:sp>
        <p:nvSpPr>
          <p:cNvPr id="5" name="Rectangle 4">
            <a:hlinkClick r:id="rId3" action="ppaction://hlinksldjump"/>
            <a:extLst>
              <a:ext uri="{FF2B5EF4-FFF2-40B4-BE49-F238E27FC236}">
                <a16:creationId xmlns:a16="http://schemas.microsoft.com/office/drawing/2014/main" id="{2ABB2A99-DE0D-49B3-AA30-9FAE221894CA}"/>
              </a:ext>
            </a:extLst>
          </p:cNvPr>
          <p:cNvSpPr/>
          <p:nvPr/>
        </p:nvSpPr>
        <p:spPr>
          <a:xfrm>
            <a:off x="134225" y="2730617"/>
            <a:ext cx="1921078" cy="339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hlinkClick r:id="rId4" action="ppaction://hlinksldjump"/>
            <a:extLst>
              <a:ext uri="{FF2B5EF4-FFF2-40B4-BE49-F238E27FC236}">
                <a16:creationId xmlns:a16="http://schemas.microsoft.com/office/drawing/2014/main" id="{5B5947F9-86AA-46B5-8DC9-2C2AD4F6F667}"/>
              </a:ext>
            </a:extLst>
          </p:cNvPr>
          <p:cNvSpPr/>
          <p:nvPr/>
        </p:nvSpPr>
        <p:spPr>
          <a:xfrm>
            <a:off x="226503" y="3145872"/>
            <a:ext cx="1825304" cy="151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rId5" action="ppaction://hlinksldjump"/>
            <a:extLst>
              <a:ext uri="{FF2B5EF4-FFF2-40B4-BE49-F238E27FC236}">
                <a16:creationId xmlns:a16="http://schemas.microsoft.com/office/drawing/2014/main" id="{7CFC44DC-F852-4533-B9A5-5E080F5452C4}"/>
              </a:ext>
            </a:extLst>
          </p:cNvPr>
          <p:cNvSpPr/>
          <p:nvPr/>
        </p:nvSpPr>
        <p:spPr>
          <a:xfrm>
            <a:off x="236289" y="3361888"/>
            <a:ext cx="1921077" cy="178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6" action="ppaction://hlinksldjump"/>
            <a:extLst>
              <a:ext uri="{FF2B5EF4-FFF2-40B4-BE49-F238E27FC236}">
                <a16:creationId xmlns:a16="http://schemas.microsoft.com/office/drawing/2014/main" id="{8851DBB9-9B26-46DA-B327-3EB93771C7F0}"/>
              </a:ext>
            </a:extLst>
          </p:cNvPr>
          <p:cNvSpPr/>
          <p:nvPr/>
        </p:nvSpPr>
        <p:spPr>
          <a:xfrm>
            <a:off x="236288" y="3582099"/>
            <a:ext cx="1995883" cy="178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7" action="ppaction://hlinksldjump"/>
            <a:extLst>
              <a:ext uri="{FF2B5EF4-FFF2-40B4-BE49-F238E27FC236}">
                <a16:creationId xmlns:a16="http://schemas.microsoft.com/office/drawing/2014/main" id="{FDCD5685-4FE7-4D00-A02A-4E12D9780CAA}"/>
              </a:ext>
            </a:extLst>
          </p:cNvPr>
          <p:cNvSpPr/>
          <p:nvPr/>
        </p:nvSpPr>
        <p:spPr>
          <a:xfrm>
            <a:off x="236288" y="3787630"/>
            <a:ext cx="1577130"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hlinkClick r:id="rId8" action="ppaction://hlinksldjump"/>
            <a:extLst>
              <a:ext uri="{FF2B5EF4-FFF2-40B4-BE49-F238E27FC236}">
                <a16:creationId xmlns:a16="http://schemas.microsoft.com/office/drawing/2014/main" id="{BB96DD7A-9C3B-45DF-A0E7-4EAAE3F674F8}"/>
              </a:ext>
            </a:extLst>
          </p:cNvPr>
          <p:cNvSpPr/>
          <p:nvPr/>
        </p:nvSpPr>
        <p:spPr>
          <a:xfrm>
            <a:off x="236288" y="4213371"/>
            <a:ext cx="1577130"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9" action="ppaction://hlinksldjump"/>
            <a:extLst>
              <a:ext uri="{FF2B5EF4-FFF2-40B4-BE49-F238E27FC236}">
                <a16:creationId xmlns:a16="http://schemas.microsoft.com/office/drawing/2014/main" id="{1F938E8D-AC8B-4422-B28D-4C803BF70D18}"/>
              </a:ext>
            </a:extLst>
          </p:cNvPr>
          <p:cNvSpPr/>
          <p:nvPr/>
        </p:nvSpPr>
        <p:spPr>
          <a:xfrm>
            <a:off x="236288" y="4672667"/>
            <a:ext cx="1819015"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10" action="ppaction://hlinksldjump"/>
            <a:extLst>
              <a:ext uri="{FF2B5EF4-FFF2-40B4-BE49-F238E27FC236}">
                <a16:creationId xmlns:a16="http://schemas.microsoft.com/office/drawing/2014/main" id="{12B9C2D7-E2F2-4C9E-8370-6267AF8147D1}"/>
              </a:ext>
            </a:extLst>
          </p:cNvPr>
          <p:cNvSpPr/>
          <p:nvPr/>
        </p:nvSpPr>
        <p:spPr>
          <a:xfrm>
            <a:off x="213914" y="5125673"/>
            <a:ext cx="1819015"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11" action="ppaction://hlinksldjump"/>
            <a:extLst>
              <a:ext uri="{FF2B5EF4-FFF2-40B4-BE49-F238E27FC236}">
                <a16:creationId xmlns:a16="http://schemas.microsoft.com/office/drawing/2014/main" id="{E8866267-6727-4159-8B04-D884235C5DCF}"/>
              </a:ext>
            </a:extLst>
          </p:cNvPr>
          <p:cNvSpPr/>
          <p:nvPr/>
        </p:nvSpPr>
        <p:spPr>
          <a:xfrm>
            <a:off x="236287" y="5551414"/>
            <a:ext cx="1483455" cy="371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12" action="ppaction://hlinksldjump"/>
            <a:extLst>
              <a:ext uri="{FF2B5EF4-FFF2-40B4-BE49-F238E27FC236}">
                <a16:creationId xmlns:a16="http://schemas.microsoft.com/office/drawing/2014/main" id="{037721AC-3B40-479A-ADFE-6AF0CCA8B939}"/>
              </a:ext>
            </a:extLst>
          </p:cNvPr>
          <p:cNvSpPr/>
          <p:nvPr/>
        </p:nvSpPr>
        <p:spPr>
          <a:xfrm>
            <a:off x="0" y="0"/>
            <a:ext cx="2701255" cy="922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750314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5E862A-AC15-4B92-98E7-303D98F678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a:solidFill>
            <a:schemeClr val="bg1"/>
          </a:solidFill>
        </p:spPr>
      </p:pic>
      <p:sp>
        <p:nvSpPr>
          <p:cNvPr id="2" name="Rectangle 1">
            <a:extLst>
              <a:ext uri="{FF2B5EF4-FFF2-40B4-BE49-F238E27FC236}">
                <a16:creationId xmlns:a16="http://schemas.microsoft.com/office/drawing/2014/main" id="{90A43378-A1D3-43DB-A056-759B9B4E0905}"/>
              </a:ext>
            </a:extLst>
          </p:cNvPr>
          <p:cNvSpPr/>
          <p:nvPr/>
        </p:nvSpPr>
        <p:spPr>
          <a:xfrm>
            <a:off x="2701255" y="3068129"/>
            <a:ext cx="2525086" cy="375552"/>
          </a:xfrm>
          <a:prstGeom prst="rect">
            <a:avLst/>
          </a:prstGeom>
          <a:solidFill>
            <a:schemeClr val="bg1"/>
          </a:solidFill>
        </p:spPr>
        <p:txBody>
          <a:bodyPr wrap="square">
            <a:spAutoFit/>
          </a:bodyPr>
          <a:lstStyle/>
          <a:p>
            <a:pPr>
              <a:lnSpc>
                <a:spcPct val="107000"/>
              </a:lnSpc>
              <a:spcAft>
                <a:spcPts val="800"/>
              </a:spcAft>
            </a:pPr>
            <a:r>
              <a:rPr lang="es-AR" b="1" dirty="0">
                <a:latin typeface="Calibri" panose="020F0502020204030204" pitchFamily="34" charset="0"/>
                <a:ea typeface="Calibri" panose="020F0502020204030204" pitchFamily="34" charset="0"/>
                <a:cs typeface="Times New Roman" panose="02020603050405020304" pitchFamily="18" charset="0"/>
              </a:rPr>
              <a:t>Socioanálisis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2E60736-5B9A-4C5E-AA57-FDF2F317F8A8}"/>
              </a:ext>
            </a:extLst>
          </p:cNvPr>
          <p:cNvSpPr txBox="1"/>
          <p:nvPr/>
        </p:nvSpPr>
        <p:spPr>
          <a:xfrm>
            <a:off x="3355597" y="3716323"/>
            <a:ext cx="1540037" cy="307777"/>
          </a:xfrm>
          <a:prstGeom prst="rect">
            <a:avLst/>
          </a:prstGeom>
          <a:solidFill>
            <a:schemeClr val="bg1"/>
          </a:solidFill>
        </p:spPr>
        <p:txBody>
          <a:bodyPr wrap="none" rtlCol="0">
            <a:spAutoFit/>
          </a:bodyPr>
          <a:lstStyle/>
          <a:p>
            <a:r>
              <a:rPr lang="en-US" sz="1400" b="1" dirty="0" err="1">
                <a:solidFill>
                  <a:schemeClr val="accent6">
                    <a:lumMod val="50000"/>
                  </a:schemeClr>
                </a:solidFill>
              </a:rPr>
              <a:t>Lourau</a:t>
            </a:r>
            <a:r>
              <a:rPr lang="en-US" sz="1400" b="1" dirty="0">
                <a:solidFill>
                  <a:schemeClr val="accent6">
                    <a:lumMod val="50000"/>
                  </a:schemeClr>
                </a:solidFill>
              </a:rPr>
              <a:t>/</a:t>
            </a:r>
            <a:r>
              <a:rPr lang="en-US" sz="1400" b="1" dirty="0" err="1">
                <a:solidFill>
                  <a:schemeClr val="accent6">
                    <a:lumMod val="50000"/>
                  </a:schemeClr>
                </a:solidFill>
              </a:rPr>
              <a:t>Lapassade</a:t>
            </a:r>
            <a:endParaRPr lang="en-US" sz="1400" b="1" dirty="0">
              <a:solidFill>
                <a:schemeClr val="accent6">
                  <a:lumMod val="50000"/>
                </a:schemeClr>
              </a:solidFill>
            </a:endParaRPr>
          </a:p>
        </p:txBody>
      </p:sp>
      <p:sp>
        <p:nvSpPr>
          <p:cNvPr id="5" name="TextBox 4">
            <a:extLst>
              <a:ext uri="{FF2B5EF4-FFF2-40B4-BE49-F238E27FC236}">
                <a16:creationId xmlns:a16="http://schemas.microsoft.com/office/drawing/2014/main" id="{7BE9F459-A888-48DF-8FDD-2948D2F0EA06}"/>
              </a:ext>
            </a:extLst>
          </p:cNvPr>
          <p:cNvSpPr txBox="1"/>
          <p:nvPr/>
        </p:nvSpPr>
        <p:spPr>
          <a:xfrm>
            <a:off x="4966283" y="838740"/>
            <a:ext cx="7139031" cy="6062942"/>
          </a:xfrm>
          <a:prstGeom prst="rect">
            <a:avLst/>
          </a:prstGeom>
          <a:noFill/>
        </p:spPr>
        <p:txBody>
          <a:bodyPr wrap="square" rtlCol="0">
            <a:spAutoFit/>
          </a:bodyPr>
          <a:lstStyle/>
          <a:p>
            <a:pPr algn="just">
              <a:lnSpc>
                <a:spcPct val="150000"/>
              </a:lnSpc>
            </a:pPr>
            <a:r>
              <a:rPr lang="es-ES" sz="1300" dirty="0"/>
              <a:t>El socioanálisis conceptualiza a las instituciones como formas de producción y reproducción adoptadas por las relaciones sociales en un modo de producción dado. Lo instituido es lo establecido, la unidad positiva de una norma, su afirmación universal.</a:t>
            </a:r>
          </a:p>
          <a:p>
            <a:pPr algn="just">
              <a:lnSpc>
                <a:spcPct val="150000"/>
              </a:lnSpc>
            </a:pPr>
            <a:r>
              <a:rPr lang="es-ES" sz="1300" dirty="0"/>
              <a:t>A estas se opone lo particular, la negación de la universalidad proclamada. Se conforma en grupos instituyentes que buscan generar oportunidades revolucionarias.</a:t>
            </a:r>
          </a:p>
          <a:p>
            <a:pPr algn="just">
              <a:lnSpc>
                <a:spcPct val="150000"/>
              </a:lnSpc>
            </a:pPr>
            <a:r>
              <a:rPr lang="es-ES" sz="1300" dirty="0"/>
              <a:t>De esta oposición surgen los establecimientos u organizaciones singulares, en forma de síntesis. Allí se concretizan las relaciones sociales de una modalidad específica.</a:t>
            </a:r>
          </a:p>
          <a:p>
            <a:pPr algn="just">
              <a:lnSpc>
                <a:spcPct val="150000"/>
              </a:lnSpc>
            </a:pPr>
            <a:r>
              <a:rPr lang="es-ES" sz="1300" dirty="0"/>
              <a:t>Siguiendo esta línea de análisis, podemos pensar a </a:t>
            </a:r>
            <a:r>
              <a:rPr lang="es-ES" sz="1300" dirty="0" err="1"/>
              <a:t>Silk</a:t>
            </a:r>
            <a:r>
              <a:rPr lang="es-ES" sz="1300" dirty="0"/>
              <a:t> Road como el resultado un proceso de institucionalización que parte de lo instituido en forma de Estado moderno, con regulaciones y leyes fuertemente establecidas y que todo lo controlan. Lo instituyente parte de las ideas del libertarismo y el anarcocapitalismo, que buscan extremas libertades para las personas y los mercados. De esa confrontación surge una organización que sostiene un mercado libre, profesa la libertad individual hasta el extremo y busca escapar a la mirada del Estado.</a:t>
            </a:r>
          </a:p>
          <a:p>
            <a:pPr algn="just">
              <a:lnSpc>
                <a:spcPct val="150000"/>
              </a:lnSpc>
            </a:pPr>
            <a:r>
              <a:rPr lang="es-ES" sz="1300" dirty="0"/>
              <a:t>Para estudiar los establecimientos materializados, el socioanálisis se vale de analizadores. Estos son los elementos que hacen hablar a la estructura de la organización. Se dividen en dos clases: naturales y artificiales. Los naturales son aquellos que se producen espontáneamente, mientras que los artificiales son generados en la intervención. </a:t>
            </a:r>
          </a:p>
          <a:p>
            <a:pPr algn="just">
              <a:lnSpc>
                <a:spcPct val="150000"/>
              </a:lnSpc>
            </a:pPr>
            <a:r>
              <a:rPr lang="es-ES" sz="1300" dirty="0"/>
              <a:t>En el caso de </a:t>
            </a:r>
            <a:r>
              <a:rPr lang="es-ES" sz="1300" dirty="0" err="1"/>
              <a:t>Silk</a:t>
            </a:r>
            <a:r>
              <a:rPr lang="es-ES" sz="1300" dirty="0"/>
              <a:t> Road, puede pensarse que la presión de las fuerzas de seguridad actuó como un analizador natural. Este llevó a que varios miembros de la organización comenzaran a hablar y explicar el funcionamiento de una organización que hasta entonces había resultado hermética.</a:t>
            </a:r>
          </a:p>
        </p:txBody>
      </p:sp>
      <p:sp>
        <p:nvSpPr>
          <p:cNvPr id="6" name="Rectangle 5">
            <a:hlinkClick r:id="rId3" action="ppaction://hlinksldjump"/>
            <a:extLst>
              <a:ext uri="{FF2B5EF4-FFF2-40B4-BE49-F238E27FC236}">
                <a16:creationId xmlns:a16="http://schemas.microsoft.com/office/drawing/2014/main" id="{F9A5E033-6106-4A87-90FA-44326FE42D94}"/>
              </a:ext>
            </a:extLst>
          </p:cNvPr>
          <p:cNvSpPr/>
          <p:nvPr/>
        </p:nvSpPr>
        <p:spPr>
          <a:xfrm>
            <a:off x="134225" y="2730617"/>
            <a:ext cx="1921078" cy="339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rId4" action="ppaction://hlinksldjump"/>
            <a:extLst>
              <a:ext uri="{FF2B5EF4-FFF2-40B4-BE49-F238E27FC236}">
                <a16:creationId xmlns:a16="http://schemas.microsoft.com/office/drawing/2014/main" id="{0E7A2653-F688-41BE-9921-61F99055CCA7}"/>
              </a:ext>
            </a:extLst>
          </p:cNvPr>
          <p:cNvSpPr/>
          <p:nvPr/>
        </p:nvSpPr>
        <p:spPr>
          <a:xfrm>
            <a:off x="226503" y="3145872"/>
            <a:ext cx="1825304" cy="151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5" action="ppaction://hlinksldjump"/>
            <a:extLst>
              <a:ext uri="{FF2B5EF4-FFF2-40B4-BE49-F238E27FC236}">
                <a16:creationId xmlns:a16="http://schemas.microsoft.com/office/drawing/2014/main" id="{A6DEE5B6-4489-4538-A50A-435FFD424C76}"/>
              </a:ext>
            </a:extLst>
          </p:cNvPr>
          <p:cNvSpPr/>
          <p:nvPr/>
        </p:nvSpPr>
        <p:spPr>
          <a:xfrm>
            <a:off x="236289" y="3361888"/>
            <a:ext cx="1921077" cy="178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6" action="ppaction://hlinksldjump"/>
            <a:extLst>
              <a:ext uri="{FF2B5EF4-FFF2-40B4-BE49-F238E27FC236}">
                <a16:creationId xmlns:a16="http://schemas.microsoft.com/office/drawing/2014/main" id="{C1D7050B-C884-41D9-B8D4-B1126BCA9E3C}"/>
              </a:ext>
            </a:extLst>
          </p:cNvPr>
          <p:cNvSpPr/>
          <p:nvPr/>
        </p:nvSpPr>
        <p:spPr>
          <a:xfrm>
            <a:off x="236288" y="3582099"/>
            <a:ext cx="1995883" cy="178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hlinkClick r:id="rId7" action="ppaction://hlinksldjump"/>
            <a:extLst>
              <a:ext uri="{FF2B5EF4-FFF2-40B4-BE49-F238E27FC236}">
                <a16:creationId xmlns:a16="http://schemas.microsoft.com/office/drawing/2014/main" id="{44D4406E-9F8B-46A2-8630-83C29A9A512D}"/>
              </a:ext>
            </a:extLst>
          </p:cNvPr>
          <p:cNvSpPr/>
          <p:nvPr/>
        </p:nvSpPr>
        <p:spPr>
          <a:xfrm>
            <a:off x="236288" y="3787630"/>
            <a:ext cx="1577130"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8" action="ppaction://hlinksldjump"/>
            <a:extLst>
              <a:ext uri="{FF2B5EF4-FFF2-40B4-BE49-F238E27FC236}">
                <a16:creationId xmlns:a16="http://schemas.microsoft.com/office/drawing/2014/main" id="{285918F8-33A7-447E-A448-FDC9B1743989}"/>
              </a:ext>
            </a:extLst>
          </p:cNvPr>
          <p:cNvSpPr/>
          <p:nvPr/>
        </p:nvSpPr>
        <p:spPr>
          <a:xfrm>
            <a:off x="236288" y="4213371"/>
            <a:ext cx="1577130"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9" action="ppaction://hlinksldjump"/>
            <a:extLst>
              <a:ext uri="{FF2B5EF4-FFF2-40B4-BE49-F238E27FC236}">
                <a16:creationId xmlns:a16="http://schemas.microsoft.com/office/drawing/2014/main" id="{1FA057DC-CA71-40D3-AEC2-745F621237C1}"/>
              </a:ext>
            </a:extLst>
          </p:cNvPr>
          <p:cNvSpPr/>
          <p:nvPr/>
        </p:nvSpPr>
        <p:spPr>
          <a:xfrm>
            <a:off x="236288" y="4672667"/>
            <a:ext cx="1819015"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10" action="ppaction://hlinksldjump"/>
            <a:extLst>
              <a:ext uri="{FF2B5EF4-FFF2-40B4-BE49-F238E27FC236}">
                <a16:creationId xmlns:a16="http://schemas.microsoft.com/office/drawing/2014/main" id="{83D478F1-074F-4CBB-AB2F-07BA68B49D00}"/>
              </a:ext>
            </a:extLst>
          </p:cNvPr>
          <p:cNvSpPr/>
          <p:nvPr/>
        </p:nvSpPr>
        <p:spPr>
          <a:xfrm>
            <a:off x="213914" y="5125673"/>
            <a:ext cx="1819015"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11" action="ppaction://hlinksldjump"/>
            <a:extLst>
              <a:ext uri="{FF2B5EF4-FFF2-40B4-BE49-F238E27FC236}">
                <a16:creationId xmlns:a16="http://schemas.microsoft.com/office/drawing/2014/main" id="{F8E20E95-9CB5-4F02-81E9-DAF4D6A6F5FC}"/>
              </a:ext>
            </a:extLst>
          </p:cNvPr>
          <p:cNvSpPr/>
          <p:nvPr/>
        </p:nvSpPr>
        <p:spPr>
          <a:xfrm>
            <a:off x="236287" y="5551414"/>
            <a:ext cx="1483455" cy="371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5696885-A13D-4827-960A-23428FC2831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78246" y="944521"/>
            <a:ext cx="2201351" cy="2201351"/>
          </a:xfrm>
          <a:prstGeom prst="rect">
            <a:avLst/>
          </a:prstGeom>
        </p:spPr>
      </p:pic>
      <p:sp>
        <p:nvSpPr>
          <p:cNvPr id="17" name="Rectangle 16">
            <a:hlinkClick r:id="rId13" action="ppaction://hlinksldjump"/>
            <a:extLst>
              <a:ext uri="{FF2B5EF4-FFF2-40B4-BE49-F238E27FC236}">
                <a16:creationId xmlns:a16="http://schemas.microsoft.com/office/drawing/2014/main" id="{870B14BE-E441-4AAE-AD1D-E70D9EF73F1C}"/>
              </a:ext>
            </a:extLst>
          </p:cNvPr>
          <p:cNvSpPr/>
          <p:nvPr/>
        </p:nvSpPr>
        <p:spPr>
          <a:xfrm>
            <a:off x="0" y="0"/>
            <a:ext cx="2701255" cy="922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597937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5E862A-AC15-4B92-98E7-303D98F678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41CB4105-1097-4E06-8828-0CEA868F2620}"/>
              </a:ext>
            </a:extLst>
          </p:cNvPr>
          <p:cNvSpPr/>
          <p:nvPr/>
        </p:nvSpPr>
        <p:spPr>
          <a:xfrm>
            <a:off x="2701255" y="3068129"/>
            <a:ext cx="2525086" cy="375552"/>
          </a:xfrm>
          <a:prstGeom prst="rect">
            <a:avLst/>
          </a:prstGeom>
          <a:solidFill>
            <a:schemeClr val="bg1"/>
          </a:solidFill>
        </p:spPr>
        <p:txBody>
          <a:bodyPr wrap="square">
            <a:spAutoFit/>
          </a:bodyPr>
          <a:lstStyle/>
          <a:p>
            <a:pPr>
              <a:lnSpc>
                <a:spcPct val="107000"/>
              </a:lnSpc>
              <a:spcAft>
                <a:spcPts val="800"/>
              </a:spcAft>
            </a:pPr>
            <a:r>
              <a:rPr lang="es-AR" b="1" dirty="0" err="1">
                <a:latin typeface="Calibri" panose="020F0502020204030204" pitchFamily="34" charset="0"/>
                <a:ea typeface="Calibri" panose="020F0502020204030204" pitchFamily="34" charset="0"/>
                <a:cs typeface="Times New Roman" panose="02020603050405020304" pitchFamily="18" charset="0"/>
              </a:rPr>
              <a:t>Sociopsicoanálisis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A701F67-CC97-49BB-81D5-674AF354B020}"/>
              </a:ext>
            </a:extLst>
          </p:cNvPr>
          <p:cNvSpPr txBox="1"/>
          <p:nvPr/>
        </p:nvSpPr>
        <p:spPr>
          <a:xfrm>
            <a:off x="3355597" y="3716323"/>
            <a:ext cx="1308628" cy="307777"/>
          </a:xfrm>
          <a:prstGeom prst="rect">
            <a:avLst/>
          </a:prstGeom>
          <a:solidFill>
            <a:schemeClr val="bg1"/>
          </a:solidFill>
        </p:spPr>
        <p:txBody>
          <a:bodyPr wrap="none" rtlCol="0">
            <a:spAutoFit/>
          </a:bodyPr>
          <a:lstStyle/>
          <a:p>
            <a:r>
              <a:rPr lang="en-US" sz="1400" b="1" dirty="0">
                <a:solidFill>
                  <a:schemeClr val="accent6">
                    <a:lumMod val="50000"/>
                  </a:schemeClr>
                </a:solidFill>
              </a:rPr>
              <a:t>Gérard Mendel</a:t>
            </a:r>
          </a:p>
        </p:txBody>
      </p:sp>
      <p:sp>
        <p:nvSpPr>
          <p:cNvPr id="2" name="TextBox 1">
            <a:extLst>
              <a:ext uri="{FF2B5EF4-FFF2-40B4-BE49-F238E27FC236}">
                <a16:creationId xmlns:a16="http://schemas.microsoft.com/office/drawing/2014/main" id="{1672037D-A2EF-45F0-AD1D-772FC1193394}"/>
              </a:ext>
            </a:extLst>
          </p:cNvPr>
          <p:cNvSpPr txBox="1"/>
          <p:nvPr/>
        </p:nvSpPr>
        <p:spPr>
          <a:xfrm>
            <a:off x="4664225" y="1052965"/>
            <a:ext cx="7457867" cy="5326715"/>
          </a:xfrm>
          <a:prstGeom prst="rect">
            <a:avLst/>
          </a:prstGeom>
          <a:noFill/>
        </p:spPr>
        <p:txBody>
          <a:bodyPr wrap="square" rtlCol="0">
            <a:spAutoFit/>
          </a:bodyPr>
          <a:lstStyle/>
          <a:p>
            <a:pPr algn="just">
              <a:lnSpc>
                <a:spcPct val="150000"/>
              </a:lnSpc>
            </a:pPr>
            <a:r>
              <a:rPr lang="es-ES" sz="1200" dirty="0"/>
              <a:t>El </a:t>
            </a:r>
            <a:r>
              <a:rPr lang="es-ES" sz="1200" dirty="0" err="1"/>
              <a:t>sociopsicoanálisis</a:t>
            </a:r>
            <a:r>
              <a:rPr lang="es-ES" sz="1200" dirty="0"/>
              <a:t> no hace distinción entre institución y organización, definiéndolas como un espacio preciso de producción especializada con múltiples niveles jerárquicos y técnicos de producción de trabajo. Esta definición deja por fuera a las organizaciones virtuales, como </a:t>
            </a:r>
            <a:r>
              <a:rPr lang="es-ES" sz="1200" dirty="0" err="1"/>
              <a:t>Silk</a:t>
            </a:r>
            <a:r>
              <a:rPr lang="es-ES" sz="1200" dirty="0"/>
              <a:t> Road, que no existen en un espacio determinado.</a:t>
            </a:r>
          </a:p>
          <a:p>
            <a:pPr algn="just">
              <a:lnSpc>
                <a:spcPct val="150000"/>
              </a:lnSpc>
            </a:pPr>
            <a:r>
              <a:rPr lang="es-ES" sz="1200" dirty="0"/>
              <a:t>El trabajo de esta corriente se realiza a través de grupos homogéneos, conformados en base a la división técnica y jerárquica existente en la organización.  En ellos se reflexiona, critica y propone respecto al trabajo que se comparte. A partir de esto, el grupo elabora propuestas de cambio bien argumentadas y las plasma en un informe escrito que se eleva a las instancias jerárquicamente superiores, quienes habrán de responder del mismo modo.</a:t>
            </a:r>
          </a:p>
          <a:p>
            <a:pPr algn="just">
              <a:lnSpc>
                <a:spcPct val="150000"/>
              </a:lnSpc>
            </a:pPr>
            <a:r>
              <a:rPr lang="es-ES" sz="1200" dirty="0"/>
              <a:t>El objetivo de esta intervención es generar un tercer canal de comunicación, que exceda los canales vertical descendente y horizontal. La instalación de esta vía busca generar una democratización de la organización, fortaleciendo el yo político de los miembros y generando las condiciones para que exista el acto poder.</a:t>
            </a:r>
          </a:p>
          <a:p>
            <a:pPr algn="just">
              <a:lnSpc>
                <a:spcPct val="150000"/>
              </a:lnSpc>
            </a:pPr>
            <a:r>
              <a:rPr lang="es-ES" sz="1200" dirty="0"/>
              <a:t>A pesar de que los objetivos de democratización podrían haber favorecido al funcionamiento de </a:t>
            </a:r>
            <a:r>
              <a:rPr lang="es-ES" sz="1200" dirty="0" err="1"/>
              <a:t>Silk</a:t>
            </a:r>
            <a:r>
              <a:rPr lang="es-ES" sz="1200" dirty="0"/>
              <a:t> Road, la utilización de este dispositivo hubiese resultado prácticamente imposible. La no coexistencia espacial de los miembros, la falta de claridad en la división del trabajo y la inconveniencia de dejar registro escrito de actividades ilegales dificultan la implementación de los grupos homogéneos.</a:t>
            </a:r>
          </a:p>
          <a:p>
            <a:pPr algn="just">
              <a:lnSpc>
                <a:spcPct val="150000"/>
              </a:lnSpc>
            </a:pPr>
            <a:r>
              <a:rPr lang="es-ES" sz="1200" dirty="0"/>
              <a:t>Sin embargo, es interesante pensar las </a:t>
            </a:r>
            <a:r>
              <a:rPr lang="es-ES" sz="1200" dirty="0" err="1"/>
              <a:t>posiblidades</a:t>
            </a:r>
            <a:r>
              <a:rPr lang="es-ES" sz="1200" dirty="0"/>
              <a:t> e imposibilidades para la apropiación del poder del acto que existieron en </a:t>
            </a:r>
            <a:r>
              <a:rPr lang="es-ES" sz="1200" dirty="0" err="1"/>
              <a:t>Silk</a:t>
            </a:r>
            <a:r>
              <a:rPr lang="es-ES" sz="1200" dirty="0"/>
              <a:t> Road. Los proveedores de bienes y servicios ilegales encontraron allí un lugar en el que coexistir de manera relativamente segura. Sin embargo, no existen registros que den cuenta de que entre ellos se haya conformado alguna clase de colectivo, primando siempre la competencia. Quienes sí se unieron en una comunidad y resignificaron su consumo al eliminar gran parte del riesgo que les implicaba, fueron los compradores de drogas.</a:t>
            </a:r>
          </a:p>
        </p:txBody>
      </p:sp>
      <p:sp>
        <p:nvSpPr>
          <p:cNvPr id="6" name="Rectangle 5">
            <a:hlinkClick r:id="rId3" action="ppaction://hlinksldjump"/>
            <a:extLst>
              <a:ext uri="{FF2B5EF4-FFF2-40B4-BE49-F238E27FC236}">
                <a16:creationId xmlns:a16="http://schemas.microsoft.com/office/drawing/2014/main" id="{4B3445B4-05C0-4926-9A55-D7DFC049EB2F}"/>
              </a:ext>
            </a:extLst>
          </p:cNvPr>
          <p:cNvSpPr/>
          <p:nvPr/>
        </p:nvSpPr>
        <p:spPr>
          <a:xfrm>
            <a:off x="134225" y="2730617"/>
            <a:ext cx="1921078" cy="339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rId4" action="ppaction://hlinksldjump"/>
            <a:extLst>
              <a:ext uri="{FF2B5EF4-FFF2-40B4-BE49-F238E27FC236}">
                <a16:creationId xmlns:a16="http://schemas.microsoft.com/office/drawing/2014/main" id="{21CEE737-4BA1-469D-93A8-52ADCD6EC0DD}"/>
              </a:ext>
            </a:extLst>
          </p:cNvPr>
          <p:cNvSpPr/>
          <p:nvPr/>
        </p:nvSpPr>
        <p:spPr>
          <a:xfrm>
            <a:off x="226503" y="3145872"/>
            <a:ext cx="1825304" cy="151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5" action="ppaction://hlinksldjump"/>
            <a:extLst>
              <a:ext uri="{FF2B5EF4-FFF2-40B4-BE49-F238E27FC236}">
                <a16:creationId xmlns:a16="http://schemas.microsoft.com/office/drawing/2014/main" id="{A73198D7-B161-4FE6-9571-1B0888F5751A}"/>
              </a:ext>
            </a:extLst>
          </p:cNvPr>
          <p:cNvSpPr/>
          <p:nvPr/>
        </p:nvSpPr>
        <p:spPr>
          <a:xfrm>
            <a:off x="236289" y="3361888"/>
            <a:ext cx="1921077" cy="178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hlinkClick r:id="rId6" action="ppaction://hlinksldjump"/>
            <a:extLst>
              <a:ext uri="{FF2B5EF4-FFF2-40B4-BE49-F238E27FC236}">
                <a16:creationId xmlns:a16="http://schemas.microsoft.com/office/drawing/2014/main" id="{4052ADB9-DB5B-4252-AD00-88BB885F8504}"/>
              </a:ext>
            </a:extLst>
          </p:cNvPr>
          <p:cNvSpPr/>
          <p:nvPr/>
        </p:nvSpPr>
        <p:spPr>
          <a:xfrm>
            <a:off x="236288" y="3582099"/>
            <a:ext cx="1995883" cy="178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7" action="ppaction://hlinksldjump"/>
            <a:extLst>
              <a:ext uri="{FF2B5EF4-FFF2-40B4-BE49-F238E27FC236}">
                <a16:creationId xmlns:a16="http://schemas.microsoft.com/office/drawing/2014/main" id="{EFDDB508-EE0D-4465-97C1-B68212BF72F1}"/>
              </a:ext>
            </a:extLst>
          </p:cNvPr>
          <p:cNvSpPr/>
          <p:nvPr/>
        </p:nvSpPr>
        <p:spPr>
          <a:xfrm>
            <a:off x="236288" y="3787630"/>
            <a:ext cx="1577130"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8" action="ppaction://hlinksldjump"/>
            <a:extLst>
              <a:ext uri="{FF2B5EF4-FFF2-40B4-BE49-F238E27FC236}">
                <a16:creationId xmlns:a16="http://schemas.microsoft.com/office/drawing/2014/main" id="{360B78F0-6A77-45E8-803A-618A85A9CC31}"/>
              </a:ext>
            </a:extLst>
          </p:cNvPr>
          <p:cNvSpPr/>
          <p:nvPr/>
        </p:nvSpPr>
        <p:spPr>
          <a:xfrm>
            <a:off x="236288" y="4213371"/>
            <a:ext cx="1577130"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9" action="ppaction://hlinksldjump"/>
            <a:extLst>
              <a:ext uri="{FF2B5EF4-FFF2-40B4-BE49-F238E27FC236}">
                <a16:creationId xmlns:a16="http://schemas.microsoft.com/office/drawing/2014/main" id="{7BEACF43-6CA2-43EF-934D-D70564D4D42F}"/>
              </a:ext>
            </a:extLst>
          </p:cNvPr>
          <p:cNvSpPr/>
          <p:nvPr/>
        </p:nvSpPr>
        <p:spPr>
          <a:xfrm>
            <a:off x="236288" y="4672667"/>
            <a:ext cx="1819015"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10" action="ppaction://hlinksldjump"/>
            <a:extLst>
              <a:ext uri="{FF2B5EF4-FFF2-40B4-BE49-F238E27FC236}">
                <a16:creationId xmlns:a16="http://schemas.microsoft.com/office/drawing/2014/main" id="{27BC5A58-AD46-4501-8856-6532B6D68C94}"/>
              </a:ext>
            </a:extLst>
          </p:cNvPr>
          <p:cNvSpPr/>
          <p:nvPr/>
        </p:nvSpPr>
        <p:spPr>
          <a:xfrm>
            <a:off x="213914" y="5125673"/>
            <a:ext cx="1819015"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11" action="ppaction://hlinksldjump"/>
            <a:extLst>
              <a:ext uri="{FF2B5EF4-FFF2-40B4-BE49-F238E27FC236}">
                <a16:creationId xmlns:a16="http://schemas.microsoft.com/office/drawing/2014/main" id="{25AACFD5-FE0F-40B3-A70A-607BBF522B55}"/>
              </a:ext>
            </a:extLst>
          </p:cNvPr>
          <p:cNvSpPr/>
          <p:nvPr/>
        </p:nvSpPr>
        <p:spPr>
          <a:xfrm>
            <a:off x="236287" y="5551414"/>
            <a:ext cx="1483455" cy="371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317173E-9F74-476D-8326-61AAA5C36BF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18768" y="1108804"/>
            <a:ext cx="2020290" cy="2020290"/>
          </a:xfrm>
          <a:prstGeom prst="rect">
            <a:avLst/>
          </a:prstGeom>
        </p:spPr>
      </p:pic>
      <p:sp>
        <p:nvSpPr>
          <p:cNvPr id="16" name="Rectangle 15">
            <a:hlinkClick r:id="rId13" action="ppaction://hlinksldjump"/>
            <a:extLst>
              <a:ext uri="{FF2B5EF4-FFF2-40B4-BE49-F238E27FC236}">
                <a16:creationId xmlns:a16="http://schemas.microsoft.com/office/drawing/2014/main" id="{B1FCFA58-52FB-44EC-A09C-00317C94477C}"/>
              </a:ext>
            </a:extLst>
          </p:cNvPr>
          <p:cNvSpPr/>
          <p:nvPr/>
        </p:nvSpPr>
        <p:spPr>
          <a:xfrm>
            <a:off x="0" y="0"/>
            <a:ext cx="2701255" cy="922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55626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5E862A-AC15-4B92-98E7-303D98F678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8C517B5-0239-40FD-B234-4C4AF27C7487}"/>
              </a:ext>
            </a:extLst>
          </p:cNvPr>
          <p:cNvSpPr txBox="1"/>
          <p:nvPr/>
        </p:nvSpPr>
        <p:spPr>
          <a:xfrm>
            <a:off x="3355597" y="3716323"/>
            <a:ext cx="1258348" cy="307777"/>
          </a:xfrm>
          <a:prstGeom prst="rect">
            <a:avLst/>
          </a:prstGeom>
          <a:solidFill>
            <a:schemeClr val="bg1"/>
          </a:solidFill>
        </p:spPr>
        <p:txBody>
          <a:bodyPr wrap="square" rtlCol="0">
            <a:spAutoFit/>
          </a:bodyPr>
          <a:lstStyle/>
          <a:p>
            <a:r>
              <a:rPr lang="en-US" sz="1400" b="1" dirty="0">
                <a:solidFill>
                  <a:schemeClr val="accent6">
                    <a:lumMod val="50000"/>
                  </a:schemeClr>
                </a:solidFill>
              </a:rPr>
              <a:t>Edgar Morin</a:t>
            </a:r>
          </a:p>
        </p:txBody>
      </p:sp>
      <p:sp>
        <p:nvSpPr>
          <p:cNvPr id="7" name="Rectangle 6">
            <a:extLst>
              <a:ext uri="{FF2B5EF4-FFF2-40B4-BE49-F238E27FC236}">
                <a16:creationId xmlns:a16="http://schemas.microsoft.com/office/drawing/2014/main" id="{39B601D5-79CD-43AC-B8AE-226CB4EB56F6}"/>
              </a:ext>
            </a:extLst>
          </p:cNvPr>
          <p:cNvSpPr/>
          <p:nvPr/>
        </p:nvSpPr>
        <p:spPr>
          <a:xfrm>
            <a:off x="2701255" y="3068129"/>
            <a:ext cx="2525086" cy="375552"/>
          </a:xfrm>
          <a:prstGeom prst="rect">
            <a:avLst/>
          </a:prstGeom>
          <a:solidFill>
            <a:schemeClr val="bg1"/>
          </a:solidFill>
        </p:spPr>
        <p:txBody>
          <a:bodyPr wrap="square">
            <a:spAutoFit/>
          </a:bodyPr>
          <a:lstStyle/>
          <a:p>
            <a:pPr>
              <a:lnSpc>
                <a:spcPct val="107000"/>
              </a:lnSpc>
              <a:spcAft>
                <a:spcPts val="800"/>
              </a:spcAft>
            </a:pPr>
            <a:r>
              <a:rPr lang="es-AR" b="1" dirty="0">
                <a:latin typeface="Calibri" panose="020F0502020204030204" pitchFamily="34" charset="0"/>
                <a:ea typeface="Calibri" panose="020F0502020204030204" pitchFamily="34" charset="0"/>
                <a:cs typeface="Times New Roman" panose="02020603050405020304" pitchFamily="18" charset="0"/>
              </a:rPr>
              <a:t>Complejidad</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C41E6845-28CD-49BD-99C4-D2A8B29D649B}"/>
              </a:ext>
            </a:extLst>
          </p:cNvPr>
          <p:cNvSpPr txBox="1"/>
          <p:nvPr/>
        </p:nvSpPr>
        <p:spPr>
          <a:xfrm>
            <a:off x="4681057" y="984805"/>
            <a:ext cx="7415868" cy="5770811"/>
          </a:xfrm>
          <a:prstGeom prst="rect">
            <a:avLst/>
          </a:prstGeom>
          <a:noFill/>
        </p:spPr>
        <p:txBody>
          <a:bodyPr wrap="square" rtlCol="0">
            <a:spAutoFit/>
          </a:bodyPr>
          <a:lstStyle/>
          <a:p>
            <a:pPr algn="just">
              <a:lnSpc>
                <a:spcPct val="150000"/>
              </a:lnSpc>
            </a:pPr>
            <a:r>
              <a:rPr lang="es-ES" sz="1300" dirty="0"/>
              <a:t>La complejidad signa al objeto de estudio de la Psicología Institucional. Este concepto refiere a la heterogeneidad dentro de un mismo sistema, la presencia de lógicas contrapuestas y la dosis de incertidumbre que existen en las organizaciones, instituciones y prácticas que se analizan.</a:t>
            </a:r>
          </a:p>
          <a:p>
            <a:pPr algn="just">
              <a:lnSpc>
                <a:spcPct val="150000"/>
              </a:lnSpc>
            </a:pPr>
            <a:r>
              <a:rPr lang="es-ES" sz="1300" dirty="0"/>
              <a:t>La complejidad se puede concebir a partir de la caída de la perspectiva positivista y la caída de los pilares de la certeza: el orden, el principio de reducción, el principio de separabilidad y la razón.  El orden es la concepción que pretende organizar al universo en base a leyes y regularidades que se sostienen de manera constante. El principio de reducción indica que todo puede explicarse a partir de fenómenos puramente biológicos y físicos. La separabilidad es la base de la idea de que para realizar un análisis debe descomponerse el todo en sus partes mínimas. La razón, finalmente, hace alusión a la lógica deductiva e inductiva como centro de la ciencia.</a:t>
            </a:r>
          </a:p>
          <a:p>
            <a:pPr algn="just">
              <a:lnSpc>
                <a:spcPct val="150000"/>
              </a:lnSpc>
            </a:pPr>
            <a:r>
              <a:rPr lang="es-ES" sz="1300" dirty="0"/>
              <a:t>Al alejarse de la búsqueda de certezas y verdades puras, es posible abordar lo que de otro modo se consideraría inexplicable. Así puede dársele sentido a los encuentros entre lo psíquico y lo organizacional en todas sus variantes. </a:t>
            </a:r>
          </a:p>
          <a:p>
            <a:pPr algn="just">
              <a:lnSpc>
                <a:spcPct val="150000"/>
              </a:lnSpc>
            </a:pPr>
            <a:r>
              <a:rPr lang="es-ES" sz="1300" dirty="0"/>
              <a:t>Si nos limitásemos a analizar desde la ciencia positivista ¿Cómo sería posible dar sentido al encuentro entre intereses económicos, ideales libertarios, ansias de consumo y pulsiones agresivas que sostuvieron la existencia de una organización como </a:t>
            </a:r>
            <a:r>
              <a:rPr lang="es-ES" sz="1300" dirty="0" err="1"/>
              <a:t>Silk</a:t>
            </a:r>
            <a:r>
              <a:rPr lang="es-ES" sz="1300" dirty="0"/>
              <a:t> Road? Es necesario salir de las lógicas que buscan atrapar el pensamiento y permitirse enfrentar la incertidumbre para comprender verdaderamente el complejo abanico de las construcciones sociales.</a:t>
            </a:r>
          </a:p>
          <a:p>
            <a:endParaRPr lang="es-ES" dirty="0"/>
          </a:p>
        </p:txBody>
      </p:sp>
      <p:sp>
        <p:nvSpPr>
          <p:cNvPr id="8" name="Rectangle 7">
            <a:hlinkClick r:id="rId3" action="ppaction://hlinksldjump"/>
            <a:extLst>
              <a:ext uri="{FF2B5EF4-FFF2-40B4-BE49-F238E27FC236}">
                <a16:creationId xmlns:a16="http://schemas.microsoft.com/office/drawing/2014/main" id="{65E1A895-9FA9-4074-82F4-918C83CC90CF}"/>
              </a:ext>
            </a:extLst>
          </p:cNvPr>
          <p:cNvSpPr/>
          <p:nvPr/>
        </p:nvSpPr>
        <p:spPr>
          <a:xfrm>
            <a:off x="134225" y="2730617"/>
            <a:ext cx="1921078" cy="339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4" action="ppaction://hlinksldjump"/>
            <a:extLst>
              <a:ext uri="{FF2B5EF4-FFF2-40B4-BE49-F238E27FC236}">
                <a16:creationId xmlns:a16="http://schemas.microsoft.com/office/drawing/2014/main" id="{C5FE1388-4251-4EDB-88A6-26A633945BA0}"/>
              </a:ext>
            </a:extLst>
          </p:cNvPr>
          <p:cNvSpPr/>
          <p:nvPr/>
        </p:nvSpPr>
        <p:spPr>
          <a:xfrm>
            <a:off x="226503" y="3145872"/>
            <a:ext cx="1825304" cy="151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hlinkClick r:id="rId5" action="ppaction://hlinksldjump"/>
            <a:extLst>
              <a:ext uri="{FF2B5EF4-FFF2-40B4-BE49-F238E27FC236}">
                <a16:creationId xmlns:a16="http://schemas.microsoft.com/office/drawing/2014/main" id="{BCA7404E-8742-423A-8CED-0098A3A11A6D}"/>
              </a:ext>
            </a:extLst>
          </p:cNvPr>
          <p:cNvSpPr/>
          <p:nvPr/>
        </p:nvSpPr>
        <p:spPr>
          <a:xfrm>
            <a:off x="236289" y="3361888"/>
            <a:ext cx="1921077" cy="178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6" action="ppaction://hlinksldjump"/>
            <a:extLst>
              <a:ext uri="{FF2B5EF4-FFF2-40B4-BE49-F238E27FC236}">
                <a16:creationId xmlns:a16="http://schemas.microsoft.com/office/drawing/2014/main" id="{CA50B8D3-FFEC-44E6-A02F-9DCF45F8026A}"/>
              </a:ext>
            </a:extLst>
          </p:cNvPr>
          <p:cNvSpPr/>
          <p:nvPr/>
        </p:nvSpPr>
        <p:spPr>
          <a:xfrm>
            <a:off x="236288" y="3582099"/>
            <a:ext cx="1995883" cy="178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7" action="ppaction://hlinksldjump"/>
            <a:extLst>
              <a:ext uri="{FF2B5EF4-FFF2-40B4-BE49-F238E27FC236}">
                <a16:creationId xmlns:a16="http://schemas.microsoft.com/office/drawing/2014/main" id="{F178C488-8502-4681-AF98-7A0268437956}"/>
              </a:ext>
            </a:extLst>
          </p:cNvPr>
          <p:cNvSpPr/>
          <p:nvPr/>
        </p:nvSpPr>
        <p:spPr>
          <a:xfrm>
            <a:off x="236288" y="3787630"/>
            <a:ext cx="1577130"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8" action="ppaction://hlinksldjump"/>
            <a:extLst>
              <a:ext uri="{FF2B5EF4-FFF2-40B4-BE49-F238E27FC236}">
                <a16:creationId xmlns:a16="http://schemas.microsoft.com/office/drawing/2014/main" id="{F7DDFF21-3715-4C09-8B77-6DC45EB81871}"/>
              </a:ext>
            </a:extLst>
          </p:cNvPr>
          <p:cNvSpPr/>
          <p:nvPr/>
        </p:nvSpPr>
        <p:spPr>
          <a:xfrm>
            <a:off x="236288" y="4213371"/>
            <a:ext cx="1577130"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9" action="ppaction://hlinksldjump"/>
            <a:extLst>
              <a:ext uri="{FF2B5EF4-FFF2-40B4-BE49-F238E27FC236}">
                <a16:creationId xmlns:a16="http://schemas.microsoft.com/office/drawing/2014/main" id="{ED8DA3C4-2AEA-461D-8965-BA48E25CE211}"/>
              </a:ext>
            </a:extLst>
          </p:cNvPr>
          <p:cNvSpPr/>
          <p:nvPr/>
        </p:nvSpPr>
        <p:spPr>
          <a:xfrm>
            <a:off x="236288" y="4672667"/>
            <a:ext cx="1819015"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hlinkClick r:id="rId10" action="ppaction://hlinksldjump"/>
            <a:extLst>
              <a:ext uri="{FF2B5EF4-FFF2-40B4-BE49-F238E27FC236}">
                <a16:creationId xmlns:a16="http://schemas.microsoft.com/office/drawing/2014/main" id="{4784C948-5585-4747-9160-AB61A033EA47}"/>
              </a:ext>
            </a:extLst>
          </p:cNvPr>
          <p:cNvSpPr/>
          <p:nvPr/>
        </p:nvSpPr>
        <p:spPr>
          <a:xfrm>
            <a:off x="213914" y="5125673"/>
            <a:ext cx="1819015"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hlinkClick r:id="rId11" action="ppaction://hlinksldjump"/>
            <a:extLst>
              <a:ext uri="{FF2B5EF4-FFF2-40B4-BE49-F238E27FC236}">
                <a16:creationId xmlns:a16="http://schemas.microsoft.com/office/drawing/2014/main" id="{A52AE383-082C-4091-ACAD-F32FEFABDF78}"/>
              </a:ext>
            </a:extLst>
          </p:cNvPr>
          <p:cNvSpPr/>
          <p:nvPr/>
        </p:nvSpPr>
        <p:spPr>
          <a:xfrm>
            <a:off x="236287" y="5551414"/>
            <a:ext cx="1483455" cy="371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7A8F04A9-138A-4826-A543-FF4F72DD858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29599" y="1240872"/>
            <a:ext cx="1905000" cy="1905000"/>
          </a:xfrm>
          <a:prstGeom prst="rect">
            <a:avLst/>
          </a:prstGeom>
        </p:spPr>
      </p:pic>
      <p:sp>
        <p:nvSpPr>
          <p:cNvPr id="18" name="Rectangle 17">
            <a:hlinkClick r:id="rId13" action="ppaction://hlinksldjump"/>
            <a:extLst>
              <a:ext uri="{FF2B5EF4-FFF2-40B4-BE49-F238E27FC236}">
                <a16:creationId xmlns:a16="http://schemas.microsoft.com/office/drawing/2014/main" id="{B9073DD6-B810-4970-BD61-501F3277ECA4}"/>
              </a:ext>
            </a:extLst>
          </p:cNvPr>
          <p:cNvSpPr/>
          <p:nvPr/>
        </p:nvSpPr>
        <p:spPr>
          <a:xfrm>
            <a:off x="0" y="0"/>
            <a:ext cx="2701255" cy="922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980382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5E862A-AC15-4B92-98E7-303D98F678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262B4E46-3E9D-43E2-85FB-C8DCE09D3444}"/>
              </a:ext>
            </a:extLst>
          </p:cNvPr>
          <p:cNvSpPr/>
          <p:nvPr/>
        </p:nvSpPr>
        <p:spPr>
          <a:xfrm>
            <a:off x="2701255" y="3068129"/>
            <a:ext cx="2525086" cy="375552"/>
          </a:xfrm>
          <a:prstGeom prst="rect">
            <a:avLst/>
          </a:prstGeom>
          <a:solidFill>
            <a:schemeClr val="bg1"/>
          </a:solidFill>
        </p:spPr>
        <p:txBody>
          <a:bodyPr wrap="square">
            <a:spAutoFit/>
          </a:bodyPr>
          <a:lstStyle/>
          <a:p>
            <a:pPr>
              <a:lnSpc>
                <a:spcPct val="107000"/>
              </a:lnSpc>
              <a:spcAft>
                <a:spcPts val="800"/>
              </a:spcAft>
            </a:pPr>
            <a:r>
              <a:rPr lang="es-AR" b="1" dirty="0">
                <a:latin typeface="Calibri" panose="020F0502020204030204" pitchFamily="34" charset="0"/>
                <a:ea typeface="Calibri" panose="020F0502020204030204" pitchFamily="34" charset="0"/>
                <a:cs typeface="Times New Roman" panose="02020603050405020304" pitchFamily="18" charset="0"/>
              </a:rPr>
              <a:t>Historia Oral</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6926FAD-D7E8-4BD8-9AEC-AA7F686F7327}"/>
              </a:ext>
            </a:extLst>
          </p:cNvPr>
          <p:cNvSpPr txBox="1"/>
          <p:nvPr/>
        </p:nvSpPr>
        <p:spPr>
          <a:xfrm>
            <a:off x="3355597" y="3716323"/>
            <a:ext cx="1753298" cy="523220"/>
          </a:xfrm>
          <a:prstGeom prst="rect">
            <a:avLst/>
          </a:prstGeom>
          <a:solidFill>
            <a:schemeClr val="bg1"/>
          </a:solidFill>
        </p:spPr>
        <p:txBody>
          <a:bodyPr wrap="square" rtlCol="0">
            <a:spAutoFit/>
          </a:bodyPr>
          <a:lstStyle/>
          <a:p>
            <a:r>
              <a:rPr lang="en-US" sz="1400" b="1" dirty="0">
                <a:solidFill>
                  <a:schemeClr val="accent6">
                    <a:lumMod val="50000"/>
                  </a:schemeClr>
                </a:solidFill>
              </a:rPr>
              <a:t>Barela/</a:t>
            </a:r>
            <a:r>
              <a:rPr lang="en-US" sz="1400" b="1" dirty="0" err="1">
                <a:solidFill>
                  <a:schemeClr val="accent6">
                    <a:lumMod val="50000"/>
                  </a:schemeClr>
                </a:solidFill>
              </a:rPr>
              <a:t>Miguez</a:t>
            </a:r>
            <a:r>
              <a:rPr lang="en-US" sz="1400" b="1" dirty="0">
                <a:solidFill>
                  <a:schemeClr val="accent6">
                    <a:lumMod val="50000"/>
                  </a:schemeClr>
                </a:solidFill>
              </a:rPr>
              <a:t>/ García Conde</a:t>
            </a:r>
          </a:p>
        </p:txBody>
      </p:sp>
      <p:sp>
        <p:nvSpPr>
          <p:cNvPr id="2" name="TextBox 1">
            <a:extLst>
              <a:ext uri="{FF2B5EF4-FFF2-40B4-BE49-F238E27FC236}">
                <a16:creationId xmlns:a16="http://schemas.microsoft.com/office/drawing/2014/main" id="{D6430774-CC16-414F-A8F5-F41BBCDB837C}"/>
              </a:ext>
            </a:extLst>
          </p:cNvPr>
          <p:cNvSpPr txBox="1"/>
          <p:nvPr/>
        </p:nvSpPr>
        <p:spPr>
          <a:xfrm>
            <a:off x="4794308" y="868260"/>
            <a:ext cx="7340368" cy="6062942"/>
          </a:xfrm>
          <a:prstGeom prst="rect">
            <a:avLst/>
          </a:prstGeom>
          <a:noFill/>
        </p:spPr>
        <p:txBody>
          <a:bodyPr wrap="square" rtlCol="0">
            <a:spAutoFit/>
          </a:bodyPr>
          <a:lstStyle/>
          <a:p>
            <a:pPr algn="just">
              <a:lnSpc>
                <a:spcPct val="150000"/>
              </a:lnSpc>
            </a:pPr>
            <a:r>
              <a:rPr lang="es-ES" sz="1300" dirty="0"/>
              <a:t>La historia oral permite recuperar las historias de grupos que, por distintas razones, no han sido registradas en fuentes escritas. Las personas que ofrecen sus relatos actúan a la vez como individuos singulares y como parte del colectivo que se desea </a:t>
            </a:r>
            <a:r>
              <a:rPr lang="es-ES" sz="1300" dirty="0" err="1"/>
              <a:t>historizar</a:t>
            </a:r>
            <a:r>
              <a:rPr lang="es-ES" sz="1300" dirty="0"/>
              <a:t>. Es así que quien entrevista debe sostener el equilibrio entre permitir que el sujeto se exprese y tratar de orientarlo hacia la historia colectiva por sobre la personal.</a:t>
            </a:r>
          </a:p>
          <a:p>
            <a:pPr algn="just">
              <a:lnSpc>
                <a:spcPct val="150000"/>
              </a:lnSpc>
            </a:pPr>
            <a:r>
              <a:rPr lang="es-ES" sz="1300" dirty="0"/>
              <a:t>Como herramienta de la memoria colectiva, la historia oral es importante para sostener la cadena de transmisión de la información. Esto permite conservar los elementos identitarios de los grupos y, en el caso de las organizaciones, ayuda a que los continuadores de la tarea puedan perfeccionar su realización y no caer en errores previos.</a:t>
            </a:r>
          </a:p>
          <a:p>
            <a:pPr algn="just">
              <a:lnSpc>
                <a:spcPct val="150000"/>
              </a:lnSpc>
            </a:pPr>
            <a:r>
              <a:rPr lang="es-ES" sz="1300" dirty="0"/>
              <a:t>En el caso de </a:t>
            </a:r>
            <a:r>
              <a:rPr lang="es-ES" sz="1300" dirty="0" err="1"/>
              <a:t>Silk</a:t>
            </a:r>
            <a:r>
              <a:rPr lang="es-ES" sz="1300" dirty="0"/>
              <a:t> Road, la clandestinidad ha significado problemas para la historización. Las deposiciones judiciales de algunos miembros han sido una de las mayores fuentes de información, ya que buena parte de los registros escritos fueron eliminados por </a:t>
            </a:r>
            <a:r>
              <a:rPr lang="es-ES" sz="1300" dirty="0" err="1"/>
              <a:t>Dread</a:t>
            </a:r>
            <a:r>
              <a:rPr lang="es-ES" sz="1300" dirty="0"/>
              <a:t> </a:t>
            </a:r>
            <a:r>
              <a:rPr lang="es-ES" sz="1300" dirty="0" err="1"/>
              <a:t>Pirate</a:t>
            </a:r>
            <a:r>
              <a:rPr lang="es-ES" sz="1300" dirty="0"/>
              <a:t> Roberts y </a:t>
            </a:r>
            <a:r>
              <a:rPr lang="es-ES" sz="1300" dirty="0" err="1"/>
              <a:t>Variety</a:t>
            </a:r>
            <a:r>
              <a:rPr lang="es-ES" sz="1300" dirty="0"/>
              <a:t> Jones antes de ser apresados. </a:t>
            </a:r>
          </a:p>
          <a:p>
            <a:pPr algn="just">
              <a:lnSpc>
                <a:spcPct val="150000"/>
              </a:lnSpc>
            </a:pPr>
            <a:r>
              <a:rPr lang="es-ES" sz="1300" dirty="0"/>
              <a:t>La pérdida de información que estas situaciones generan podría ser una de las principales causas para el rápido cierre de los sitios que trataron de sustituir a </a:t>
            </a:r>
            <a:r>
              <a:rPr lang="es-ES" sz="1300" dirty="0" err="1"/>
              <a:t>Silk</a:t>
            </a:r>
            <a:r>
              <a:rPr lang="es-ES" sz="1300" dirty="0"/>
              <a:t> Road, ya que habría un déficit en el saber hacer para sostener semejante empresa.</a:t>
            </a:r>
          </a:p>
          <a:p>
            <a:pPr algn="just">
              <a:lnSpc>
                <a:spcPct val="150000"/>
              </a:lnSpc>
            </a:pPr>
            <a:r>
              <a:rPr lang="es-ES" sz="1300" dirty="0"/>
              <a:t>Resulta difícil rastrear y convencer a quienes estuvieron involucrados de contar lo que vivieron., debido al temor de las consecuencias legales. Sin embargo, obtener testimonio de algunos miembros en forma anónima podría permitirnos conocer más sobre cómo funcionaban los rincones oscuros de la web en uno de sus momentos más álgidos.</a:t>
            </a:r>
          </a:p>
        </p:txBody>
      </p:sp>
      <p:sp>
        <p:nvSpPr>
          <p:cNvPr id="6" name="Rectangle 5">
            <a:hlinkClick r:id="rId3" action="ppaction://hlinksldjump"/>
            <a:extLst>
              <a:ext uri="{FF2B5EF4-FFF2-40B4-BE49-F238E27FC236}">
                <a16:creationId xmlns:a16="http://schemas.microsoft.com/office/drawing/2014/main" id="{15063EBD-8F9E-44C1-81E7-365261EC5579}"/>
              </a:ext>
            </a:extLst>
          </p:cNvPr>
          <p:cNvSpPr/>
          <p:nvPr/>
        </p:nvSpPr>
        <p:spPr>
          <a:xfrm>
            <a:off x="134225" y="2730617"/>
            <a:ext cx="1921078" cy="339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rId4" action="ppaction://hlinksldjump"/>
            <a:extLst>
              <a:ext uri="{FF2B5EF4-FFF2-40B4-BE49-F238E27FC236}">
                <a16:creationId xmlns:a16="http://schemas.microsoft.com/office/drawing/2014/main" id="{7FAAF220-C23E-42C6-AE64-3BC58D0B567D}"/>
              </a:ext>
            </a:extLst>
          </p:cNvPr>
          <p:cNvSpPr/>
          <p:nvPr/>
        </p:nvSpPr>
        <p:spPr>
          <a:xfrm>
            <a:off x="226503" y="3145872"/>
            <a:ext cx="1825304" cy="151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5" action="ppaction://hlinksldjump"/>
            <a:extLst>
              <a:ext uri="{FF2B5EF4-FFF2-40B4-BE49-F238E27FC236}">
                <a16:creationId xmlns:a16="http://schemas.microsoft.com/office/drawing/2014/main" id="{97F55C27-00D6-48B4-B4F8-C45C06B2D88F}"/>
              </a:ext>
            </a:extLst>
          </p:cNvPr>
          <p:cNvSpPr/>
          <p:nvPr/>
        </p:nvSpPr>
        <p:spPr>
          <a:xfrm>
            <a:off x="236289" y="3361888"/>
            <a:ext cx="1921077" cy="178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hlinkClick r:id="rId6" action="ppaction://hlinksldjump"/>
            <a:extLst>
              <a:ext uri="{FF2B5EF4-FFF2-40B4-BE49-F238E27FC236}">
                <a16:creationId xmlns:a16="http://schemas.microsoft.com/office/drawing/2014/main" id="{7721DCC0-1494-4AE9-AD4C-9B25ECBC2F42}"/>
              </a:ext>
            </a:extLst>
          </p:cNvPr>
          <p:cNvSpPr/>
          <p:nvPr/>
        </p:nvSpPr>
        <p:spPr>
          <a:xfrm>
            <a:off x="236288" y="3582099"/>
            <a:ext cx="1995883" cy="178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7" action="ppaction://hlinksldjump"/>
            <a:extLst>
              <a:ext uri="{FF2B5EF4-FFF2-40B4-BE49-F238E27FC236}">
                <a16:creationId xmlns:a16="http://schemas.microsoft.com/office/drawing/2014/main" id="{44A409C0-7C5B-42E8-97C4-E33D839B21FA}"/>
              </a:ext>
            </a:extLst>
          </p:cNvPr>
          <p:cNvSpPr/>
          <p:nvPr/>
        </p:nvSpPr>
        <p:spPr>
          <a:xfrm>
            <a:off x="236288" y="3787630"/>
            <a:ext cx="1577130"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8" action="ppaction://hlinksldjump"/>
            <a:extLst>
              <a:ext uri="{FF2B5EF4-FFF2-40B4-BE49-F238E27FC236}">
                <a16:creationId xmlns:a16="http://schemas.microsoft.com/office/drawing/2014/main" id="{00BFB703-08EC-4A1B-BE66-8539D410C4AA}"/>
              </a:ext>
            </a:extLst>
          </p:cNvPr>
          <p:cNvSpPr/>
          <p:nvPr/>
        </p:nvSpPr>
        <p:spPr>
          <a:xfrm>
            <a:off x="236288" y="4213371"/>
            <a:ext cx="1577130"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9" action="ppaction://hlinksldjump"/>
            <a:extLst>
              <a:ext uri="{FF2B5EF4-FFF2-40B4-BE49-F238E27FC236}">
                <a16:creationId xmlns:a16="http://schemas.microsoft.com/office/drawing/2014/main" id="{B86954D2-05C9-4699-A62C-7357AAB18C8D}"/>
              </a:ext>
            </a:extLst>
          </p:cNvPr>
          <p:cNvSpPr/>
          <p:nvPr/>
        </p:nvSpPr>
        <p:spPr>
          <a:xfrm>
            <a:off x="236288" y="4672667"/>
            <a:ext cx="1819015"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10" action="ppaction://hlinksldjump"/>
            <a:extLst>
              <a:ext uri="{FF2B5EF4-FFF2-40B4-BE49-F238E27FC236}">
                <a16:creationId xmlns:a16="http://schemas.microsoft.com/office/drawing/2014/main" id="{4BA4FE0E-67A1-45C4-A888-581C5E51AA85}"/>
              </a:ext>
            </a:extLst>
          </p:cNvPr>
          <p:cNvSpPr/>
          <p:nvPr/>
        </p:nvSpPr>
        <p:spPr>
          <a:xfrm>
            <a:off x="213914" y="5125673"/>
            <a:ext cx="1819015" cy="3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11" action="ppaction://hlinksldjump"/>
            <a:extLst>
              <a:ext uri="{FF2B5EF4-FFF2-40B4-BE49-F238E27FC236}">
                <a16:creationId xmlns:a16="http://schemas.microsoft.com/office/drawing/2014/main" id="{D9B75971-D3E2-48CB-A9A4-6D07DC586C5E}"/>
              </a:ext>
            </a:extLst>
          </p:cNvPr>
          <p:cNvSpPr/>
          <p:nvPr/>
        </p:nvSpPr>
        <p:spPr>
          <a:xfrm>
            <a:off x="236287" y="5551414"/>
            <a:ext cx="1483455" cy="371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659E57E6-1C00-46A1-8C73-77B20828E8B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13609" y="1097866"/>
            <a:ext cx="1555975" cy="1991298"/>
          </a:xfrm>
          <a:prstGeom prst="rect">
            <a:avLst/>
          </a:prstGeom>
        </p:spPr>
      </p:pic>
      <p:sp>
        <p:nvSpPr>
          <p:cNvPr id="16" name="Rectangle 15">
            <a:hlinkClick r:id="rId13" action="ppaction://hlinksldjump"/>
            <a:extLst>
              <a:ext uri="{FF2B5EF4-FFF2-40B4-BE49-F238E27FC236}">
                <a16:creationId xmlns:a16="http://schemas.microsoft.com/office/drawing/2014/main" id="{9F916F5D-1EA3-4CDB-8487-B933013EC623}"/>
              </a:ext>
            </a:extLst>
          </p:cNvPr>
          <p:cNvSpPr/>
          <p:nvPr/>
        </p:nvSpPr>
        <p:spPr>
          <a:xfrm>
            <a:off x="0" y="0"/>
            <a:ext cx="2701255" cy="922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39150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5279</Words>
  <Application>Microsoft Office PowerPoint</Application>
  <PresentationFormat>Widescreen</PresentationFormat>
  <Paragraphs>108</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Nahuel Chambeaud</dc:creator>
  <cp:lastModifiedBy>Nahuel Chambeaud</cp:lastModifiedBy>
  <cp:revision>21</cp:revision>
  <dcterms:created xsi:type="dcterms:W3CDTF">2018-12-19T23:38:25Z</dcterms:created>
  <dcterms:modified xsi:type="dcterms:W3CDTF">2018-12-20T03:48:38Z</dcterms:modified>
</cp:coreProperties>
</file>