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4" r:id="rId8"/>
    <p:sldId id="263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1339" y="2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D20F9-86AD-4392-9D8F-07E9E6909B0E}" type="datetimeFigureOut">
              <a:rPr lang="es-AR" smtClean="0"/>
              <a:pPr/>
              <a:t>5/4/2019</a:t>
            </a:fld>
            <a:endParaRPr lang="es-AR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Elipse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E861641-6115-40BC-8D00-42399F2CC2C3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D20F9-86AD-4392-9D8F-07E9E6909B0E}" type="datetimeFigureOut">
              <a:rPr lang="es-AR" smtClean="0"/>
              <a:pPr/>
              <a:t>5/4/2019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61641-6115-40BC-8D00-42399F2CC2C3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4E861641-6115-40BC-8D00-42399F2CC2C3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D20F9-86AD-4392-9D8F-07E9E6909B0E}" type="datetimeFigureOut">
              <a:rPr lang="es-AR" smtClean="0"/>
              <a:pPr/>
              <a:t>5/4/2019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D20F9-86AD-4392-9D8F-07E9E6909B0E}" type="datetimeFigureOut">
              <a:rPr lang="es-AR" smtClean="0"/>
              <a:pPr/>
              <a:t>5/4/2019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4E861641-6115-40BC-8D00-42399F2CC2C3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D20F9-86AD-4392-9D8F-07E9E6909B0E}" type="datetimeFigureOut">
              <a:rPr lang="es-AR" smtClean="0"/>
              <a:pPr/>
              <a:t>5/4/2019</a:t>
            </a:fld>
            <a:endParaRPr lang="es-AR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E861641-6115-40BC-8D00-42399F2CC2C3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34DD20F9-86AD-4392-9D8F-07E9E6909B0E}" type="datetimeFigureOut">
              <a:rPr lang="es-AR" smtClean="0"/>
              <a:pPr/>
              <a:t>5/4/2019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61641-6115-40BC-8D00-42399F2CC2C3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Marcador de contenido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12" name="11 Marcador de contenido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D20F9-86AD-4392-9D8F-07E9E6909B0E}" type="datetimeFigureOut">
              <a:rPr lang="es-AR" smtClean="0"/>
              <a:pPr/>
              <a:t>5/4/2019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s-AR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23 Marcador de contenido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6" name="25 Marcador de contenido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5" name="24 Elipse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Elipse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4E861641-6115-40BC-8D00-42399F2CC2C3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23" name="22 Título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D20F9-86AD-4392-9D8F-07E9E6909B0E}" type="datetimeFigureOut">
              <a:rPr lang="es-AR" smtClean="0"/>
              <a:pPr/>
              <a:t>5/4/2019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4E861641-6115-40BC-8D00-42399F2CC2C3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5 Rectángulo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D20F9-86AD-4392-9D8F-07E9E6909B0E}" type="datetimeFigureOut">
              <a:rPr lang="es-AR" smtClean="0"/>
              <a:pPr/>
              <a:t>5/4/2019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E861641-6115-40BC-8D00-42399F2CC2C3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18 Rectángulo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Marcador de contenido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E861641-6115-40BC-8D00-42399F2CC2C3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D20F9-86AD-4392-9D8F-07E9E6909B0E}" type="datetimeFigureOut">
              <a:rPr lang="es-AR" smtClean="0"/>
              <a:pPr/>
              <a:t>5/4/2019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s-A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20 Conector recto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11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4E861641-6115-40BC-8D00-42399F2CC2C3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34DD20F9-86AD-4392-9D8F-07E9E6909B0E}" type="datetimeFigureOut">
              <a:rPr lang="es-AR" smtClean="0"/>
              <a:pPr/>
              <a:t>5/4/2019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s-A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34DD20F9-86AD-4392-9D8F-07E9E6909B0E}" type="datetimeFigureOut">
              <a:rPr lang="es-AR" smtClean="0"/>
              <a:pPr/>
              <a:t>5/4/2019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s-AR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E861641-6115-40BC-8D00-42399F2CC2C3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E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Unidad I</a:t>
            </a:r>
          </a:p>
          <a:p>
            <a:endParaRPr lang="es-ES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s-E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Presentación</a:t>
            </a:r>
            <a:endParaRPr lang="es-AR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Psicología, Ética y DDHH</a:t>
            </a:r>
            <a:br>
              <a:rPr lang="es-ES" dirty="0"/>
            </a:br>
            <a:r>
              <a:rPr lang="es-ES" dirty="0"/>
              <a:t>Cátedra II</a:t>
            </a:r>
            <a:br>
              <a:rPr lang="es-ES" dirty="0"/>
            </a:br>
            <a:r>
              <a:rPr lang="es-ES" dirty="0"/>
              <a:t>Clase I</a:t>
            </a:r>
            <a:endParaRPr lang="es-A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Bioética: historia Siglo XX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395536" y="1772816"/>
            <a:ext cx="8229600" cy="4525963"/>
          </a:xfrm>
        </p:spPr>
        <p:txBody>
          <a:bodyPr/>
          <a:lstStyle/>
          <a:p>
            <a:pPr algn="ctr">
              <a:buNone/>
            </a:pPr>
            <a:r>
              <a:rPr lang="es-ES" b="1" dirty="0"/>
              <a:t>Descubrimientos</a:t>
            </a:r>
          </a:p>
          <a:p>
            <a:pPr algn="ctr">
              <a:buNone/>
            </a:pPr>
            <a:endParaRPr lang="es-ES" b="1" dirty="0"/>
          </a:p>
          <a:p>
            <a:pPr>
              <a:buNone/>
            </a:pPr>
            <a:r>
              <a:rPr lang="es-ES" dirty="0"/>
              <a:t>Penicilina (1946)</a:t>
            </a:r>
          </a:p>
          <a:p>
            <a:pPr>
              <a:buNone/>
            </a:pPr>
            <a:r>
              <a:rPr lang="es-ES" dirty="0"/>
              <a:t>Uso del litio en maniaco-depresivos (1952)</a:t>
            </a:r>
          </a:p>
          <a:p>
            <a:pPr>
              <a:buNone/>
            </a:pPr>
            <a:r>
              <a:rPr lang="es-ES" dirty="0"/>
              <a:t>Uso de la </a:t>
            </a:r>
            <a:r>
              <a:rPr lang="es-ES" dirty="0" err="1"/>
              <a:t>clorpromazina</a:t>
            </a:r>
            <a:r>
              <a:rPr lang="es-ES" dirty="0"/>
              <a:t> en esquizofrenia (1952)</a:t>
            </a:r>
          </a:p>
          <a:p>
            <a:pPr>
              <a:buNone/>
            </a:pPr>
            <a:r>
              <a:rPr lang="es-ES" dirty="0"/>
              <a:t>Nacimiento de la primera bebe de probeta (1978)</a:t>
            </a:r>
          </a:p>
          <a:p>
            <a:pPr>
              <a:buNone/>
            </a:pPr>
            <a:r>
              <a:rPr lang="es-ES" dirty="0"/>
              <a:t>Primer mamífero clonado </a:t>
            </a:r>
            <a:r>
              <a:rPr lang="es-ES" i="1" dirty="0" err="1"/>
              <a:t>Dolly</a:t>
            </a:r>
            <a:r>
              <a:rPr lang="es-ES" i="1" dirty="0"/>
              <a:t> </a:t>
            </a:r>
            <a:r>
              <a:rPr lang="es-ES" dirty="0"/>
              <a:t>(1997)</a:t>
            </a:r>
            <a:endParaRPr lang="es-A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Bioetica</a:t>
            </a:r>
            <a:r>
              <a:rPr lang="es-ES" dirty="0"/>
              <a:t>: historia Siglo XX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395536" y="1916832"/>
            <a:ext cx="8503920" cy="4572000"/>
          </a:xfrm>
        </p:spPr>
        <p:txBody>
          <a:bodyPr/>
          <a:lstStyle/>
          <a:p>
            <a:pPr algn="ctr">
              <a:buNone/>
            </a:pPr>
            <a:r>
              <a:rPr lang="es-ES" b="1" dirty="0"/>
              <a:t>Investigaciones y saber medico</a:t>
            </a:r>
          </a:p>
          <a:p>
            <a:pPr algn="ctr">
              <a:buNone/>
            </a:pPr>
            <a:endParaRPr lang="es-ES" b="1" dirty="0"/>
          </a:p>
          <a:p>
            <a:pPr algn="just">
              <a:buNone/>
            </a:pPr>
            <a:r>
              <a:rPr lang="es-ES" i="1" dirty="0"/>
              <a:t>2da. Guerra mundial</a:t>
            </a:r>
            <a:r>
              <a:rPr lang="es-ES" dirty="0"/>
              <a:t>: esterilización  en discapacitados mentales, físicos y experimentación </a:t>
            </a:r>
          </a:p>
          <a:p>
            <a:pPr algn="just">
              <a:buNone/>
            </a:pPr>
            <a:endParaRPr lang="es-ES" dirty="0"/>
          </a:p>
          <a:p>
            <a:pPr algn="just">
              <a:buNone/>
            </a:pPr>
            <a:r>
              <a:rPr lang="es-ES" i="1" dirty="0"/>
              <a:t>Juicio de Nuremberg</a:t>
            </a:r>
            <a:r>
              <a:rPr lang="es-ES" dirty="0"/>
              <a:t>: Código de Nuremberg (1947), Declaraciones de Helsinki (1964) y de Tokio</a:t>
            </a:r>
            <a:endParaRPr lang="es-A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Bioetica</a:t>
            </a:r>
            <a:r>
              <a:rPr lang="es-ES" dirty="0"/>
              <a:t>: historia Siglo XX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Font typeface="Wingdings" panose="05000000000000000000" pitchFamily="2" charset="2"/>
              <a:buChar char="Ø"/>
            </a:pPr>
            <a:r>
              <a:rPr lang="es-ES" b="1" dirty="0"/>
              <a:t>Investigaciones en EEUU</a:t>
            </a:r>
          </a:p>
          <a:p>
            <a:pPr algn="ctr">
              <a:buFont typeface="Wingdings" panose="05000000000000000000" pitchFamily="2" charset="2"/>
              <a:buChar char="Ø"/>
            </a:pPr>
            <a:endParaRPr lang="es-ES" b="1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es-ES" i="1" dirty="0" err="1"/>
              <a:t>Tuskegee</a:t>
            </a:r>
            <a:r>
              <a:rPr lang="es-ES" dirty="0"/>
              <a:t>: estudio sobre la </a:t>
            </a:r>
            <a:r>
              <a:rPr lang="es-ES" dirty="0" err="1"/>
              <a:t>sifilis</a:t>
            </a:r>
            <a:r>
              <a:rPr lang="es-ES" dirty="0"/>
              <a:t>  (1932-1972)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s-ES" i="1" dirty="0" err="1"/>
              <a:t>Willowbrook</a:t>
            </a:r>
            <a:r>
              <a:rPr lang="es-ES" i="1" dirty="0"/>
              <a:t> </a:t>
            </a:r>
            <a:r>
              <a:rPr lang="es-ES" i="1" dirty="0" err="1"/>
              <a:t>State</a:t>
            </a:r>
            <a:r>
              <a:rPr lang="es-ES" i="1" dirty="0"/>
              <a:t> </a:t>
            </a:r>
            <a:r>
              <a:rPr lang="es-ES" i="1" dirty="0" err="1"/>
              <a:t>School</a:t>
            </a:r>
            <a:r>
              <a:rPr lang="es-ES" dirty="0"/>
              <a:t>, NY: estudio sobre la hepatitis en niños con retraso mental (1956)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s-ES" i="1" dirty="0"/>
              <a:t>Experimento de </a:t>
            </a:r>
            <a:r>
              <a:rPr lang="es-ES" i="1" dirty="0" err="1"/>
              <a:t>Milgram</a:t>
            </a:r>
            <a:r>
              <a:rPr lang="es-ES" i="1" dirty="0"/>
              <a:t> </a:t>
            </a:r>
            <a:r>
              <a:rPr lang="es-ES" dirty="0"/>
              <a:t>(1963)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s-ES" i="1" dirty="0" err="1"/>
              <a:t>Tearoom</a:t>
            </a:r>
            <a:r>
              <a:rPr lang="es-ES" i="1" dirty="0"/>
              <a:t> </a:t>
            </a:r>
            <a:r>
              <a:rPr lang="es-ES" i="1" dirty="0" err="1"/>
              <a:t>Trade</a:t>
            </a:r>
            <a:r>
              <a:rPr lang="es-ES" i="1" dirty="0"/>
              <a:t> </a:t>
            </a:r>
            <a:r>
              <a:rPr lang="es-ES" dirty="0"/>
              <a:t>(1970)</a:t>
            </a:r>
          </a:p>
          <a:p>
            <a:pPr marL="0" indent="0" algn="just">
              <a:buNone/>
            </a:pPr>
            <a:endParaRPr lang="es-ES" i="1" dirty="0"/>
          </a:p>
          <a:p>
            <a:pPr marL="0" indent="0" algn="ctr">
              <a:buNone/>
            </a:pPr>
            <a:r>
              <a:rPr lang="es-ES" i="1" dirty="0" err="1"/>
              <a:t>National</a:t>
            </a:r>
            <a:r>
              <a:rPr lang="es-ES" i="1" dirty="0"/>
              <a:t> </a:t>
            </a:r>
            <a:r>
              <a:rPr lang="es-ES" i="1" dirty="0" err="1"/>
              <a:t>Research</a:t>
            </a:r>
            <a:r>
              <a:rPr lang="es-ES" i="1" dirty="0"/>
              <a:t> </a:t>
            </a:r>
            <a:r>
              <a:rPr lang="es-ES" i="1" dirty="0" err="1"/>
              <a:t>Act</a:t>
            </a:r>
            <a:r>
              <a:rPr lang="es-ES" i="1" dirty="0"/>
              <a:t> / Informe Belmont (1972)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Psicoética y Ética Aplicada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endParaRPr lang="es-ES" dirty="0"/>
          </a:p>
          <a:p>
            <a:pPr algn="ctr">
              <a:buNone/>
            </a:pPr>
            <a:r>
              <a:rPr lang="es-ES" dirty="0"/>
              <a:t>Conflictos y dilemas éticos que se presentan en el </a:t>
            </a:r>
            <a:r>
              <a:rPr lang="es-ES" i="1" dirty="0"/>
              <a:t>campo Psi</a:t>
            </a:r>
          </a:p>
          <a:p>
            <a:pPr algn="ctr">
              <a:buNone/>
            </a:pPr>
            <a:endParaRPr lang="es-ES" dirty="0"/>
          </a:p>
          <a:p>
            <a:pPr algn="ctr">
              <a:buNone/>
            </a:pPr>
            <a:r>
              <a:rPr lang="es-ES" dirty="0"/>
              <a:t>Relación entre psicólogo y solicitante. </a:t>
            </a:r>
          </a:p>
          <a:p>
            <a:pPr algn="ctr">
              <a:buNone/>
            </a:pPr>
            <a:r>
              <a:rPr lang="es-ES" dirty="0"/>
              <a:t>Abarca las organizaciones profesionales y a temas que abarcan a la sociedad en su conjunto</a:t>
            </a:r>
          </a:p>
          <a:p>
            <a:pPr algn="ctr">
              <a:buNone/>
            </a:pPr>
            <a:r>
              <a:rPr lang="es-ES" i="1" dirty="0"/>
              <a:t>Supera a la deontología </a:t>
            </a:r>
            <a:endParaRPr lang="es-AR" i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4294967295"/>
          </p:nvPr>
        </p:nvSpPr>
        <p:spPr>
          <a:xfrm>
            <a:off x="0" y="2492375"/>
            <a:ext cx="8504238" cy="4572000"/>
          </a:xfrm>
        </p:spPr>
        <p:txBody>
          <a:bodyPr/>
          <a:lstStyle/>
          <a:p>
            <a:pPr algn="ctr">
              <a:buNone/>
            </a:pPr>
            <a:r>
              <a:rPr lang="es-AR" dirty="0"/>
              <a:t>   </a:t>
            </a:r>
            <a:r>
              <a:rPr lang="es-AR" i="1" dirty="0"/>
              <a:t>La ética no consiste en formular preceptos caídos o dictados desde el cielo, sino que es la consecuencia de tomar conciencia de lo que somos y hacemos.</a:t>
            </a:r>
          </a:p>
          <a:p>
            <a:pPr algn="r">
              <a:buNone/>
            </a:pPr>
            <a:endParaRPr lang="es-ES" dirty="0"/>
          </a:p>
          <a:p>
            <a:pPr algn="r">
              <a:buNone/>
            </a:pPr>
            <a:endParaRPr lang="es-AR" dirty="0"/>
          </a:p>
          <a:p>
            <a:pPr algn="r">
              <a:buNone/>
            </a:pPr>
            <a:r>
              <a:rPr lang="es-AR" dirty="0"/>
              <a:t>Albert Jacquard</a:t>
            </a:r>
          </a:p>
          <a:p>
            <a:pPr algn="r">
              <a:buNone/>
            </a:pPr>
            <a:r>
              <a:rPr lang="es-ES" dirty="0"/>
              <a:t>Biólogo y genetista francés</a:t>
            </a:r>
            <a:endParaRPr lang="es-A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Pathos, </a:t>
            </a:r>
            <a:r>
              <a:rPr lang="es-ES" dirty="0" err="1"/>
              <a:t>Ethos</a:t>
            </a:r>
            <a:r>
              <a:rPr lang="es-ES" dirty="0"/>
              <a:t> y </a:t>
            </a:r>
            <a:r>
              <a:rPr lang="es-ES" dirty="0" err="1"/>
              <a:t>Mos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s-ES" i="1" dirty="0"/>
              <a:t>Pathos</a:t>
            </a:r>
            <a:r>
              <a:rPr lang="es-ES" dirty="0"/>
              <a:t>: </a:t>
            </a:r>
          </a:p>
          <a:p>
            <a:pPr algn="ctr">
              <a:buNone/>
            </a:pPr>
            <a:r>
              <a:rPr lang="es-ES" dirty="0"/>
              <a:t>lo dado (historia, genética, lo recibido)</a:t>
            </a:r>
          </a:p>
          <a:p>
            <a:pPr algn="ctr">
              <a:buNone/>
            </a:pPr>
            <a:endParaRPr lang="es-ES" dirty="0"/>
          </a:p>
          <a:p>
            <a:pPr algn="ctr">
              <a:buNone/>
            </a:pPr>
            <a:r>
              <a:rPr lang="es-ES" i="1" dirty="0" err="1"/>
              <a:t>Ethos</a:t>
            </a:r>
            <a:r>
              <a:rPr lang="es-ES" i="1" dirty="0"/>
              <a:t>:</a:t>
            </a:r>
            <a:r>
              <a:rPr lang="es-ES" dirty="0"/>
              <a:t> </a:t>
            </a:r>
          </a:p>
          <a:p>
            <a:pPr algn="ctr">
              <a:buNone/>
            </a:pPr>
            <a:r>
              <a:rPr lang="es-ES" dirty="0"/>
              <a:t>carácter y sentido mora, costumbre o hábito </a:t>
            </a:r>
          </a:p>
          <a:p>
            <a:pPr algn="ctr">
              <a:buNone/>
            </a:pPr>
            <a:endParaRPr lang="es-ES" dirty="0"/>
          </a:p>
          <a:p>
            <a:pPr algn="ctr">
              <a:buNone/>
            </a:pPr>
            <a:r>
              <a:rPr lang="es-ES" i="1" dirty="0" err="1"/>
              <a:t>Mos</a:t>
            </a:r>
            <a:r>
              <a:rPr lang="es-ES" dirty="0"/>
              <a:t>:</a:t>
            </a:r>
          </a:p>
          <a:p>
            <a:pPr algn="ctr">
              <a:buNone/>
            </a:pPr>
            <a:r>
              <a:rPr lang="es-ES" dirty="0"/>
              <a:t> carácter o elección de vida. </a:t>
            </a:r>
          </a:p>
          <a:p>
            <a:pPr algn="ctr">
              <a:buNone/>
            </a:pPr>
            <a:r>
              <a:rPr lang="es-ES" dirty="0"/>
              <a:t> Cicerón :traducción de </a:t>
            </a:r>
            <a:r>
              <a:rPr lang="es-ES" dirty="0" err="1"/>
              <a:t>Ethika</a:t>
            </a:r>
            <a:endParaRPr lang="es-A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Moral y Moralidad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es-ES" i="1" dirty="0"/>
              <a:t>Moral: </a:t>
            </a:r>
          </a:p>
          <a:p>
            <a:pPr algn="ctr">
              <a:buNone/>
            </a:pPr>
            <a:r>
              <a:rPr lang="es-ES" dirty="0"/>
              <a:t>códigos normativos concretos. </a:t>
            </a:r>
          </a:p>
          <a:p>
            <a:pPr algn="ctr">
              <a:buNone/>
            </a:pPr>
            <a:r>
              <a:rPr lang="es-ES" dirty="0"/>
              <a:t>  Vivida y experimentada</a:t>
            </a:r>
          </a:p>
          <a:p>
            <a:pPr algn="ctr">
              <a:buNone/>
            </a:pPr>
            <a:endParaRPr lang="es-ES" dirty="0"/>
          </a:p>
          <a:p>
            <a:pPr algn="ctr">
              <a:buNone/>
            </a:pPr>
            <a:r>
              <a:rPr lang="es-ES" i="1" dirty="0"/>
              <a:t>Moralidad: </a:t>
            </a:r>
          </a:p>
          <a:p>
            <a:pPr algn="ctr">
              <a:buNone/>
            </a:pPr>
            <a:r>
              <a:rPr lang="es-ES" dirty="0"/>
              <a:t>conductas y formas de vida que son socialmente aceptadas, preferidas a diferencia de otras rechazadas</a:t>
            </a:r>
          </a:p>
          <a:p>
            <a:pPr>
              <a:buNone/>
            </a:pPr>
            <a:endParaRPr lang="es-A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/>
              <a:t>Carácter problemático de la moralidad 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s-ES" b="1" dirty="0"/>
              <a:t>Estructura moral</a:t>
            </a:r>
          </a:p>
          <a:p>
            <a:pPr algn="ctr">
              <a:buNone/>
            </a:pPr>
            <a:r>
              <a:rPr lang="es-ES" i="1" dirty="0"/>
              <a:t>Ética descriptiva</a:t>
            </a:r>
            <a:r>
              <a:rPr lang="es-ES" dirty="0"/>
              <a:t>: </a:t>
            </a:r>
          </a:p>
          <a:p>
            <a:pPr algn="ctr">
              <a:buNone/>
            </a:pPr>
            <a:r>
              <a:rPr lang="es-ES" dirty="0"/>
              <a:t>saber de los hechos morales</a:t>
            </a:r>
          </a:p>
          <a:p>
            <a:pPr algn="ctr">
              <a:buNone/>
            </a:pPr>
            <a:endParaRPr lang="es-ES" dirty="0"/>
          </a:p>
          <a:p>
            <a:pPr algn="ctr">
              <a:buNone/>
            </a:pPr>
            <a:r>
              <a:rPr lang="es-ES" i="1" dirty="0"/>
              <a:t>Ética normativa</a:t>
            </a:r>
            <a:r>
              <a:rPr lang="es-ES" dirty="0"/>
              <a:t>: </a:t>
            </a:r>
          </a:p>
          <a:p>
            <a:pPr algn="ctr">
              <a:buNone/>
            </a:pPr>
            <a:r>
              <a:rPr lang="es-ES" dirty="0"/>
              <a:t>argumentos de las normas  morales</a:t>
            </a:r>
          </a:p>
          <a:p>
            <a:pPr algn="ctr">
              <a:buNone/>
            </a:pPr>
            <a:endParaRPr lang="es-ES" dirty="0"/>
          </a:p>
          <a:p>
            <a:pPr algn="ctr">
              <a:buNone/>
            </a:pPr>
            <a:r>
              <a:rPr lang="es-ES" i="1" dirty="0"/>
              <a:t>Metaética</a:t>
            </a:r>
            <a:r>
              <a:rPr lang="es-ES" dirty="0"/>
              <a:t>: </a:t>
            </a:r>
          </a:p>
          <a:p>
            <a:pPr algn="ctr">
              <a:buNone/>
            </a:pPr>
            <a:r>
              <a:rPr lang="es-ES" dirty="0"/>
              <a:t>reflexión sobre los fundamentos de los sistemas de las normas morales</a:t>
            </a:r>
            <a:endParaRPr lang="es-A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/>
              <a:t>Carácter problemático de la moralidad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50000"/>
              </a:lnSpc>
              <a:buNone/>
            </a:pPr>
            <a:r>
              <a:rPr lang="es-ES" dirty="0"/>
              <a:t>Insuficiencia del instinto</a:t>
            </a:r>
          </a:p>
          <a:p>
            <a:pPr algn="ctr">
              <a:lnSpc>
                <a:spcPct val="150000"/>
              </a:lnSpc>
              <a:buNone/>
            </a:pPr>
            <a:r>
              <a:rPr lang="es-ES" dirty="0"/>
              <a:t>Racionalidad</a:t>
            </a:r>
          </a:p>
          <a:p>
            <a:pPr algn="ctr">
              <a:lnSpc>
                <a:spcPct val="150000"/>
              </a:lnSpc>
              <a:buNone/>
            </a:pPr>
            <a:r>
              <a:rPr lang="es-ES" dirty="0"/>
              <a:t>Autonomía</a:t>
            </a:r>
          </a:p>
          <a:p>
            <a:pPr algn="ctr">
              <a:lnSpc>
                <a:spcPct val="150000"/>
              </a:lnSpc>
              <a:buNone/>
            </a:pPr>
            <a:r>
              <a:rPr lang="es-ES" dirty="0"/>
              <a:t>Responsabilidad</a:t>
            </a:r>
          </a:p>
          <a:p>
            <a:pPr algn="ctr">
              <a:lnSpc>
                <a:spcPct val="150000"/>
              </a:lnSpc>
              <a:buNone/>
            </a:pPr>
            <a:r>
              <a:rPr lang="es-ES" dirty="0"/>
              <a:t>Índole comunitaria</a:t>
            </a:r>
          </a:p>
          <a:p>
            <a:pPr algn="ctr">
              <a:lnSpc>
                <a:spcPct val="150000"/>
              </a:lnSpc>
              <a:buNone/>
            </a:pPr>
            <a:r>
              <a:rPr lang="es-ES" dirty="0"/>
              <a:t>Vulnerabilidad</a:t>
            </a:r>
          </a:p>
          <a:p>
            <a:pPr>
              <a:buNone/>
            </a:pPr>
            <a:endParaRPr lang="es-A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Bioética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s-ES" dirty="0"/>
          </a:p>
          <a:p>
            <a:pPr algn="ctr">
              <a:buNone/>
            </a:pPr>
            <a:endParaRPr lang="es-ES" dirty="0"/>
          </a:p>
          <a:p>
            <a:pPr algn="ctr">
              <a:buNone/>
            </a:pPr>
            <a:r>
              <a:rPr lang="es-ES" dirty="0"/>
              <a:t>Estudio sistemático de las dimensiones morales, las decisiones, las conductas y las posturas de las ciencias de la vida y del cuidado de la salud; usando una variedad de metodologías éticas en un contexto interdisciplinario</a:t>
            </a:r>
            <a:endParaRPr lang="es-A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Bioética: origen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251520" y="1916832"/>
            <a:ext cx="8503920" cy="4572000"/>
          </a:xfrm>
        </p:spPr>
        <p:txBody>
          <a:bodyPr/>
          <a:lstStyle/>
          <a:p>
            <a:pPr algn="ctr">
              <a:buNone/>
            </a:pPr>
            <a:r>
              <a:rPr lang="es-ES" i="1" dirty="0"/>
              <a:t>Potter</a:t>
            </a:r>
            <a:r>
              <a:rPr lang="es-ES" dirty="0"/>
              <a:t> (1971) Wisconsin</a:t>
            </a:r>
          </a:p>
          <a:p>
            <a:pPr algn="ctr">
              <a:buNone/>
            </a:pPr>
            <a:r>
              <a:rPr lang="es-ES" dirty="0"/>
              <a:t>Disciplina que combina conocimientos </a:t>
            </a:r>
          </a:p>
          <a:p>
            <a:pPr algn="ctr">
              <a:buNone/>
            </a:pPr>
            <a:r>
              <a:rPr lang="es-ES" dirty="0"/>
              <a:t>biológicos (</a:t>
            </a:r>
            <a:r>
              <a:rPr lang="es-ES" dirty="0" err="1"/>
              <a:t>bio</a:t>
            </a:r>
            <a:r>
              <a:rPr lang="es-ES" dirty="0"/>
              <a:t>) con sistema de valores humanos (</a:t>
            </a:r>
            <a:r>
              <a:rPr lang="es-ES" dirty="0" err="1"/>
              <a:t>ethos</a:t>
            </a:r>
            <a:r>
              <a:rPr lang="es-ES" dirty="0"/>
              <a:t>)</a:t>
            </a:r>
          </a:p>
          <a:p>
            <a:pPr algn="ctr">
              <a:buNone/>
            </a:pPr>
            <a:endParaRPr lang="es-ES" dirty="0"/>
          </a:p>
          <a:p>
            <a:pPr algn="ctr">
              <a:buNone/>
            </a:pPr>
            <a:r>
              <a:rPr lang="es-ES" i="1" dirty="0" err="1"/>
              <a:t>Hellegers</a:t>
            </a:r>
            <a:r>
              <a:rPr lang="es-ES" dirty="0"/>
              <a:t> (1971) Washington</a:t>
            </a:r>
          </a:p>
          <a:p>
            <a:pPr algn="ctr">
              <a:buNone/>
            </a:pPr>
            <a:r>
              <a:rPr lang="es-ES" dirty="0"/>
              <a:t>Nuevo campo de investigación y estudio en el ámbito de la medicina</a:t>
            </a:r>
            <a:endParaRPr lang="es-A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Bioética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67544" y="2332037"/>
            <a:ext cx="8229600" cy="4525963"/>
          </a:xfrm>
        </p:spPr>
        <p:txBody>
          <a:bodyPr/>
          <a:lstStyle/>
          <a:p>
            <a:pPr marL="514350" indent="-514350" algn="ctr">
              <a:buNone/>
            </a:pPr>
            <a:r>
              <a:rPr lang="es-ES" dirty="0"/>
              <a:t>Ciencias de la vida y la salud</a:t>
            </a:r>
          </a:p>
          <a:p>
            <a:pPr marL="514350" indent="-514350" algn="ctr">
              <a:buNone/>
            </a:pPr>
            <a:endParaRPr lang="es-ES" dirty="0"/>
          </a:p>
          <a:p>
            <a:pPr marL="514350" indent="-514350" algn="ctr">
              <a:buNone/>
            </a:pPr>
            <a:r>
              <a:rPr lang="es-ES" dirty="0"/>
              <a:t> Índole interdisciplinaria</a:t>
            </a:r>
          </a:p>
          <a:p>
            <a:pPr marL="514350" indent="-514350" algn="ctr">
              <a:buNone/>
            </a:pPr>
            <a:endParaRPr lang="es-ES" dirty="0"/>
          </a:p>
          <a:p>
            <a:pPr marL="514350" indent="-514350" algn="ctr">
              <a:buNone/>
            </a:pPr>
            <a:r>
              <a:rPr lang="es-ES" dirty="0"/>
              <a:t> Variedad de metodologías éticas</a:t>
            </a:r>
            <a:endParaRPr lang="es-A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Bioética: historia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539552" y="1700808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S" i="1" dirty="0"/>
              <a:t>Periodo greco-latino</a:t>
            </a:r>
            <a:r>
              <a:rPr lang="es-ES" dirty="0"/>
              <a:t>: juramento hipocrático</a:t>
            </a:r>
          </a:p>
          <a:p>
            <a:pPr>
              <a:buNone/>
            </a:pPr>
            <a:endParaRPr lang="es-ES" i="1" dirty="0"/>
          </a:p>
          <a:p>
            <a:pPr>
              <a:buNone/>
            </a:pPr>
            <a:r>
              <a:rPr lang="es-ES" i="1" dirty="0"/>
              <a:t>Edad Media y Renacimiento</a:t>
            </a:r>
            <a:r>
              <a:rPr lang="es-ES" dirty="0"/>
              <a:t>: religioso</a:t>
            </a:r>
          </a:p>
          <a:p>
            <a:pPr>
              <a:buNone/>
            </a:pPr>
            <a:endParaRPr lang="es-ES" i="1" dirty="0"/>
          </a:p>
          <a:p>
            <a:pPr>
              <a:buNone/>
            </a:pPr>
            <a:r>
              <a:rPr lang="es-ES" i="1" dirty="0"/>
              <a:t>Revolución Francesa</a:t>
            </a:r>
            <a:r>
              <a:rPr lang="es-ES" dirty="0"/>
              <a:t>: control total médico</a:t>
            </a:r>
          </a:p>
          <a:p>
            <a:pPr>
              <a:buNone/>
            </a:pPr>
            <a:endParaRPr lang="es-ES" i="1" dirty="0"/>
          </a:p>
          <a:p>
            <a:pPr>
              <a:buNone/>
            </a:pPr>
            <a:r>
              <a:rPr lang="es-ES" i="1" dirty="0"/>
              <a:t>Siglo XIX: </a:t>
            </a:r>
            <a:r>
              <a:rPr lang="es-ES" dirty="0"/>
              <a:t>Código deontológico medico/ experimentación con nuevos procedimientos. Modelo paternalista</a:t>
            </a:r>
            <a:endParaRPr lang="es-A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l">
  <a:themeElements>
    <a:clrScheme name="Civi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144</TotalTime>
  <Words>477</Words>
  <Application>Microsoft Office PowerPoint</Application>
  <PresentationFormat>Presentación en pantalla (4:3)</PresentationFormat>
  <Paragraphs>98</Paragraphs>
  <Slides>14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9" baseType="lpstr">
      <vt:lpstr>Georgia</vt:lpstr>
      <vt:lpstr>Times New Roman</vt:lpstr>
      <vt:lpstr>Wingdings</vt:lpstr>
      <vt:lpstr>Wingdings 2</vt:lpstr>
      <vt:lpstr>Civil</vt:lpstr>
      <vt:lpstr>Psicología, Ética y DDHH Cátedra II Clase I</vt:lpstr>
      <vt:lpstr>Pathos, Ethos y Mos</vt:lpstr>
      <vt:lpstr>Moral y Moralidad</vt:lpstr>
      <vt:lpstr>Carácter problemático de la moralidad </vt:lpstr>
      <vt:lpstr>Carácter problemático de la moralidad</vt:lpstr>
      <vt:lpstr>Bioética</vt:lpstr>
      <vt:lpstr>Bioética: origen</vt:lpstr>
      <vt:lpstr>Bioética</vt:lpstr>
      <vt:lpstr>Bioética: historia</vt:lpstr>
      <vt:lpstr>Bioética: historia Siglo XX</vt:lpstr>
      <vt:lpstr>Bioetica: historia Siglo XX</vt:lpstr>
      <vt:lpstr>Bioetica: historia Siglo XX</vt:lpstr>
      <vt:lpstr>Psicoética y Ética Aplicada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Psicología, Ética y DDHH Cátedra II Clase I</dc:title>
  <dc:creator>Laura</dc:creator>
  <cp:lastModifiedBy>Julieta Bareiro</cp:lastModifiedBy>
  <cp:revision>25</cp:revision>
  <dcterms:created xsi:type="dcterms:W3CDTF">2016-08-05T20:15:05Z</dcterms:created>
  <dcterms:modified xsi:type="dcterms:W3CDTF">2019-04-05T11:59:42Z</dcterms:modified>
</cp:coreProperties>
</file>